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07" r:id="rId63"/>
    <p:sldId id="308" r:id="rId64"/>
    <p:sldId id="309" r:id="rId65"/>
    <p:sldId id="31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0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1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2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3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3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9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6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737" b="2"/>
          <a:stretch/>
        </p:blipFill>
        <p:spPr>
          <a:xfrm>
            <a:off x="276225" y="1657350"/>
            <a:ext cx="11677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5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7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5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3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938207B8-D25D-44ED-BD0E-336640524A05}" type="datetimeFigureOut">
              <a:rPr lang="ko-KR" altLang="en-US" smtClean="0"/>
              <a:pPr/>
              <a:t>2025-01-09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D7D9A908-D51C-432A-9410-5C6A8DF53F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5365750" y="-4932195"/>
            <a:ext cx="1460499" cy="11696367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838200" y="1665288"/>
            <a:ext cx="10515600" cy="0"/>
          </a:xfrm>
          <a:prstGeom prst="line">
            <a:avLst/>
          </a:prstGeom>
          <a:ln w="19050">
            <a:solidFill>
              <a:srgbClr val="4585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60000">
            <a:off x="2157750" y="505035"/>
            <a:ext cx="16042" cy="860005"/>
          </a:xfrm>
          <a:prstGeom prst="line">
            <a:avLst/>
          </a:prstGeom>
          <a:ln w="19050">
            <a:solidFill>
              <a:srgbClr val="4585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9216571" y="1270557"/>
            <a:ext cx="213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err="1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SchoolMeal</a:t>
            </a:r>
            <a:endParaRPr lang="ko-KR" altLang="en-US" sz="1600" b="1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8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" y="175126"/>
            <a:ext cx="11719754" cy="6209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7980"/>
              </a:lnSpc>
            </a:pPr>
            <a:r>
              <a:rPr lang="ko-KR" altLang="en-US" sz="7200" b="1" i="0" u="none" strike="noStrike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통합 플랫폼</a:t>
            </a:r>
            <a:endParaRPr lang="ko-KR" altLang="ko-KR" sz="7200" b="1" i="0" u="none" strike="noStrike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 b="1" err="1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SchoolMeal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6086308"/>
            <a:ext cx="7721600" cy="5969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50695" y="6293140"/>
            <a:ext cx="709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중앙능력개발원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63200" y="6375218"/>
            <a:ext cx="139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2024.01.02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53100" y="87313"/>
            <a:ext cx="685800" cy="377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013" y="180331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spc="3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  Portfolio Project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6231" y="5257800"/>
            <a:ext cx="3481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b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 </a:t>
            </a:r>
            <a:r>
              <a:rPr lang="ko-KR" altLang="en-US" sz="160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어도하</a:t>
            </a:r>
            <a:endParaRPr lang="en-US" altLang="ko-KR" sz="16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정화진</a:t>
            </a:r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강민아</a:t>
            </a:r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이우배</a:t>
            </a:r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이재학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8433134" y="206127"/>
            <a:ext cx="3325728" cy="501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400" b="0" i="0" u="none" strike="noStrike">
                <a:solidFill>
                  <a:srgbClr val="4585FB">
                    <a:alpha val="6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</a:p>
        </p:txBody>
      </p:sp>
    </p:spTree>
    <p:extLst>
      <p:ext uri="{BB962C8B-B14F-4D97-AF65-F5344CB8AC3E}">
        <p14:creationId xmlns:p14="http://schemas.microsoft.com/office/powerpoint/2010/main" val="95925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5431"/>
              </p:ext>
            </p:extLst>
          </p:nvPr>
        </p:nvGraphicFramePr>
        <p:xfrm>
          <a:off x="8562975" y="1905000"/>
          <a:ext cx="3384376" cy="259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회원 계정이 없을 시 회원가입을 통해 계정 생성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아이디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숫자와 영어 대소문자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최소 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3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최대 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20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자로 제한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최소 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8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최대 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20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 형식 확인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인증방법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이메일과 카카오 인증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중복 체크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아이디인 경우 경고 응답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아이디가 아닌 경우 완료 응답 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중복 체크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이메일인 경우 경고 응답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이메일이 아닌 경우 완료 응답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인증방법 선택 시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해당 인증 페이지로 전환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6095" y="1904999"/>
            <a:ext cx="4572855" cy="4867276"/>
            <a:chOff x="2266095" y="1904999"/>
            <a:chExt cx="4572855" cy="48672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-368" t="1250" r="368" b="8002"/>
            <a:stretch/>
          </p:blipFill>
          <p:spPr>
            <a:xfrm>
              <a:off x="2540057" y="1904999"/>
              <a:ext cx="3892089" cy="36437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0532"/>
            <a:stretch/>
          </p:blipFill>
          <p:spPr>
            <a:xfrm>
              <a:off x="2266095" y="5563352"/>
              <a:ext cx="4572855" cy="1208923"/>
            </a:xfrm>
            <a:prstGeom prst="rect">
              <a:avLst/>
            </a:prstGeom>
          </p:spPr>
        </p:pic>
      </p:grpSp>
      <p:sp>
        <p:nvSpPr>
          <p:cNvPr id="10" name="순서도: 연결자 9"/>
          <p:cNvSpPr/>
          <p:nvPr/>
        </p:nvSpPr>
        <p:spPr>
          <a:xfrm>
            <a:off x="4875944" y="3356172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4875943" y="4105468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2961418" y="5899723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53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60189"/>
              </p:ext>
            </p:extLst>
          </p:nvPr>
        </p:nvGraphicFramePr>
        <p:xfrm>
          <a:off x="8562975" y="1905000"/>
          <a:ext cx="3384376" cy="362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후 진입하는 메인 페이지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메뉴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메뉴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메뉴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회원가입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계정 찾기 메뉴 구성으로 이루어짐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 클릭 시 메인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상위 메뉴 클릭 시 하위 메뉴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유형에 맞게 상단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네비바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메뉴 구성의 변환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눈의 소식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형식의 이미지 전환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이미지 클릭 시</a:t>
                      </a:r>
                      <a:r>
                        <a:rPr lang="en-US" altLang="ko-KR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이미지를 확대하여</a:t>
                      </a:r>
                      <a:endParaRPr lang="en-US" altLang="ko-KR" sz="85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  <a:r>
                        <a:rPr lang="ko-KR" altLang="en-US" sz="85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팝업으로 표시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1435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영양상담 채팅 팝업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8623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애니메이션 형식으로 이미지 이동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 영역에 마우스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호버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시 동작 중지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마우스 제거 시 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다시 동작 실행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4884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(1/2)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899910"/>
            <a:ext cx="7610475" cy="3300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00650"/>
            <a:ext cx="7610475" cy="1571625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57200" y="1853859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27036" y="2317038"/>
            <a:ext cx="2456846" cy="3906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771305" y="2101635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29125" y="2440781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6762" y="2814707"/>
            <a:ext cx="2666394" cy="15420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676275" y="269778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693" y="1926671"/>
            <a:ext cx="1435804" cy="37438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6653693" y="1922573"/>
            <a:ext cx="1435804" cy="4426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6527486" y="181901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순서도: 연결자 24"/>
          <p:cNvSpPr/>
          <p:nvPr/>
        </p:nvSpPr>
        <p:spPr>
          <a:xfrm>
            <a:off x="611981" y="5176260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7779935" y="3037602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9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38966"/>
              </p:ext>
            </p:extLst>
          </p:nvPr>
        </p:nvGraphicFramePr>
        <p:xfrm>
          <a:off x="8562975" y="1905000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후 진입하는 메인 페이지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또는 </a:t>
                      </a: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클릭 시 해당 게시판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게시판 검색 기능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자동완성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게시판 확인하기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Footer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99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(2/2)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899910"/>
            <a:ext cx="7610475" cy="3300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00650"/>
            <a:ext cx="7610475" cy="1571625"/>
          </a:xfrm>
          <a:prstGeom prst="rect">
            <a:avLst/>
          </a:prstGeom>
        </p:spPr>
      </p:pic>
      <p:sp>
        <p:nvSpPr>
          <p:cNvPr id="3" name="L 도형 2"/>
          <p:cNvSpPr/>
          <p:nvPr/>
        </p:nvSpPr>
        <p:spPr>
          <a:xfrm flipH="1">
            <a:off x="766760" y="2759373"/>
            <a:ext cx="7246707" cy="2379692"/>
          </a:xfrm>
          <a:prstGeom prst="corner">
            <a:avLst>
              <a:gd name="adj1" fmla="val 29340"/>
              <a:gd name="adj2" fmla="val 189747"/>
            </a:avLst>
          </a:prstGeom>
          <a:noFill/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344373" y="2615520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44590" y="2311504"/>
            <a:ext cx="721592" cy="3862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6737509" y="219087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44531" y="2374518"/>
            <a:ext cx="241228" cy="29641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914699" y="2197903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6285" y="5667474"/>
            <a:ext cx="3050454" cy="109414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2814637" y="5558956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29125" y="2440781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9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82324"/>
              </p:ext>
            </p:extLst>
          </p:nvPr>
        </p:nvGraphicFramePr>
        <p:xfrm>
          <a:off x="8562975" y="1905000"/>
          <a:ext cx="3384376" cy="252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관리자의 관리 페이지 중 유저 관리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상단 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네비바의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관리를 누른 상태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페이지의 서브 메뉴들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유저관리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모든 회원 정보 조회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모든 회원의 권한 설정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차단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긴급 추가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긴급 아이디와 권한 부여</a:t>
                      </a:r>
                      <a:endParaRPr kumimoji="1" lang="en-US" altLang="ko-KR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 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1234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부여</a:t>
                      </a:r>
                      <a:endParaRPr kumimoji="1" lang="en-US" altLang="ko-KR" sz="85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(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회원은 로그인 후 비번 변경 필요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유저관리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3" y="2216726"/>
            <a:ext cx="8278192" cy="4073238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4184712" y="4667341"/>
            <a:ext cx="270762" cy="26577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0318" y="3662838"/>
            <a:ext cx="1184400" cy="1401627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16548" y="3573195"/>
            <a:ext cx="270762" cy="26577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140126" y="3611417"/>
            <a:ext cx="313621" cy="313135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5450" y="2948776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32" y="2312097"/>
            <a:ext cx="1744601" cy="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1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22623"/>
              </p:ext>
            </p:extLst>
          </p:nvPr>
        </p:nvGraphicFramePr>
        <p:xfrm>
          <a:off x="8562975" y="1905000"/>
          <a:ext cx="3384376" cy="2758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관리자의 관리 페이지 중 메인 페이지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상단 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네비바의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관리를 누른 상태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헤더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파일 업로드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한 눈의 소식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파일 업로드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유관기관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파일 업로드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영상 자료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동영상 파일 업로드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카테고리 선택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헤더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개의 이미지만 업로드 가능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눈의 소식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 자료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 업로드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footer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관리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2216"/>
            <a:ext cx="8286750" cy="477528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648680" y="4825511"/>
            <a:ext cx="1521527" cy="163994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371305" y="4748444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08536" y="4000551"/>
            <a:ext cx="1976265" cy="62291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170207" y="3918112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57072" y="3589627"/>
            <a:ext cx="1521527" cy="25606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3398772" y="3358791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21490" y="2625507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74" y="1938010"/>
            <a:ext cx="1744601" cy="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0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29602"/>
              </p:ext>
            </p:extLst>
          </p:nvPr>
        </p:nvGraphicFramePr>
        <p:xfrm>
          <a:off x="8562975" y="1905000"/>
          <a:ext cx="3384376" cy="255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정보제공형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페이지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학교별 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급식식단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정보에 대한 게시판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학교 급식 식단 조회 검색 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시간표 주 이동 버튼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다음 주 클릭 시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주에서 일주일 후의 시간표로 이동</a:t>
                      </a:r>
                      <a:endParaRPr lang="en-US" altLang="ko-KR" sz="850" b="0" baseline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지난 주 클릭 시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주에서 일주일 전의 시간표로 이동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선택 달력 기능 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년도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기준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조식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중식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석식의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일주일 단위의 식단 정보를 표시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37634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알레르기를 유발할 수 있는 목록들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963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학교별 급식 식단 정보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346"/>
          <a:stretch/>
        </p:blipFill>
        <p:spPr>
          <a:xfrm>
            <a:off x="1820488" y="1899910"/>
            <a:ext cx="5093469" cy="2613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64"/>
          <a:stretch/>
        </p:blipFill>
        <p:spPr>
          <a:xfrm>
            <a:off x="1945178" y="4513812"/>
            <a:ext cx="4877263" cy="219455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03168" y="1843953"/>
            <a:ext cx="2063159" cy="6221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129915" y="2286732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6617603" y="2347981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5133" y="2762520"/>
            <a:ext cx="1599522" cy="2586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019357" y="2610052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817038" y="2935119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6922" y="6066367"/>
            <a:ext cx="4885994" cy="6221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6617604" y="5886137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6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32534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95751"/>
              </p:ext>
            </p:extLst>
          </p:nvPr>
        </p:nvGraphicFramePr>
        <p:xfrm>
          <a:off x="8562975" y="1905000"/>
          <a:ext cx="3384376" cy="1991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학교 급식 전문가의 프로필 및 상세 이력 정보 게시판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정보 추가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전문인력 정보를 추가하는 기능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인력 정보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목록 조회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상세보기 기능 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보유자격과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경력사항 조회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전문가 인력관리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4800958" cy="37673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49" y="2955836"/>
            <a:ext cx="3560543" cy="3628054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304800" y="2710977"/>
            <a:ext cx="333375" cy="32749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379509" y="4432847"/>
            <a:ext cx="277966" cy="26297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3467100" y="2302422"/>
            <a:ext cx="333375" cy="32749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62475" y="2788170"/>
            <a:ext cx="351874" cy="36460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923874" y="2857586"/>
            <a:ext cx="3560543" cy="3809914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90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1670"/>
              </p:ext>
            </p:extLst>
          </p:nvPr>
        </p:nvGraphicFramePr>
        <p:xfrm>
          <a:off x="8562975" y="1905000"/>
          <a:ext cx="3384376" cy="317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농산물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축산물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수산물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공산품에 대한 가격정보 게시판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단일 데이터 추가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대용량 업로드 페이지로 이동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서식 파일 제공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엑셀 형태 파일 제한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업로드 파일 초기화 기능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항목 전체 선택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삭제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다운로드 기능 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엑셀로 저장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7431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한 페이지 당 조회 가능한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수 결정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74534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품목명 검색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4371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정보를 수정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 </a:t>
                      </a:r>
                      <a:r>
                        <a:rPr kumimoji="1" lang="ko-KR" altLang="en-US" sz="85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삭제 기능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정보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가격 정보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2347779"/>
            <a:ext cx="6766560" cy="394878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1228726" y="3619500"/>
            <a:ext cx="2676524" cy="7026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63558" y="4276725"/>
            <a:ext cx="388967" cy="1590675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2790826" y="2633602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549248" y="3587411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3592485" y="2612692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5662006" y="3475316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3350980" y="2731420"/>
            <a:ext cx="1966655" cy="879090"/>
          </a:xfrm>
          <a:custGeom>
            <a:avLst/>
            <a:gdLst>
              <a:gd name="connsiteX0" fmla="*/ 1274033 w 1966655"/>
              <a:gd name="connsiteY0" fmla="*/ 0 h 879090"/>
              <a:gd name="connsiteX1" fmla="*/ 1890437 w 1966655"/>
              <a:gd name="connsiteY1" fmla="*/ 0 h 879090"/>
              <a:gd name="connsiteX2" fmla="*/ 1966655 w 1966655"/>
              <a:gd name="connsiteY2" fmla="*/ 76218 h 879090"/>
              <a:gd name="connsiteX3" fmla="*/ 1966655 w 1966655"/>
              <a:gd name="connsiteY3" fmla="*/ 381079 h 879090"/>
              <a:gd name="connsiteX4" fmla="*/ 1890437 w 1966655"/>
              <a:gd name="connsiteY4" fmla="*/ 457297 h 879090"/>
              <a:gd name="connsiteX5" fmla="*/ 1468524 w 1966655"/>
              <a:gd name="connsiteY5" fmla="*/ 457297 h 879090"/>
              <a:gd name="connsiteX6" fmla="*/ 1470262 w 1966655"/>
              <a:gd name="connsiteY6" fmla="*/ 459875 h 879090"/>
              <a:gd name="connsiteX7" fmla="*/ 1476375 w 1966655"/>
              <a:gd name="connsiteY7" fmla="*/ 490154 h 879090"/>
              <a:gd name="connsiteX8" fmla="*/ 1476375 w 1966655"/>
              <a:gd name="connsiteY8" fmla="*/ 801301 h 879090"/>
              <a:gd name="connsiteX9" fmla="*/ 1398586 w 1966655"/>
              <a:gd name="connsiteY9" fmla="*/ 879090 h 879090"/>
              <a:gd name="connsiteX10" fmla="*/ 77789 w 1966655"/>
              <a:gd name="connsiteY10" fmla="*/ 879090 h 879090"/>
              <a:gd name="connsiteX11" fmla="*/ 0 w 1966655"/>
              <a:gd name="connsiteY11" fmla="*/ 801301 h 879090"/>
              <a:gd name="connsiteX12" fmla="*/ 0 w 1966655"/>
              <a:gd name="connsiteY12" fmla="*/ 490154 h 879090"/>
              <a:gd name="connsiteX13" fmla="*/ 77789 w 1966655"/>
              <a:gd name="connsiteY13" fmla="*/ 412365 h 879090"/>
              <a:gd name="connsiteX14" fmla="*/ 1204896 w 1966655"/>
              <a:gd name="connsiteY14" fmla="*/ 412365 h 879090"/>
              <a:gd name="connsiteX15" fmla="*/ 1203805 w 1966655"/>
              <a:gd name="connsiteY15" fmla="*/ 410746 h 879090"/>
              <a:gd name="connsiteX16" fmla="*/ 1197815 w 1966655"/>
              <a:gd name="connsiteY16" fmla="*/ 381079 h 879090"/>
              <a:gd name="connsiteX17" fmla="*/ 1197815 w 1966655"/>
              <a:gd name="connsiteY17" fmla="*/ 76218 h 879090"/>
              <a:gd name="connsiteX18" fmla="*/ 1274033 w 1966655"/>
              <a:gd name="connsiteY18" fmla="*/ 0 h 8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66655" h="879090">
                <a:moveTo>
                  <a:pt x="1274033" y="0"/>
                </a:moveTo>
                <a:lnTo>
                  <a:pt x="1890437" y="0"/>
                </a:lnTo>
                <a:cubicBezTo>
                  <a:pt x="1932531" y="0"/>
                  <a:pt x="1966655" y="34124"/>
                  <a:pt x="1966655" y="76218"/>
                </a:cubicBezTo>
                <a:lnTo>
                  <a:pt x="1966655" y="381079"/>
                </a:lnTo>
                <a:cubicBezTo>
                  <a:pt x="1966655" y="423173"/>
                  <a:pt x="1932531" y="457297"/>
                  <a:pt x="1890437" y="457297"/>
                </a:cubicBezTo>
                <a:lnTo>
                  <a:pt x="1468524" y="457297"/>
                </a:lnTo>
                <a:lnTo>
                  <a:pt x="1470262" y="459875"/>
                </a:lnTo>
                <a:cubicBezTo>
                  <a:pt x="1474199" y="469182"/>
                  <a:pt x="1476375" y="479414"/>
                  <a:pt x="1476375" y="490154"/>
                </a:cubicBezTo>
                <a:lnTo>
                  <a:pt x="1476375" y="801301"/>
                </a:lnTo>
                <a:cubicBezTo>
                  <a:pt x="1476375" y="844263"/>
                  <a:pt x="1441548" y="879090"/>
                  <a:pt x="1398586" y="879090"/>
                </a:cubicBezTo>
                <a:lnTo>
                  <a:pt x="77789" y="879090"/>
                </a:lnTo>
                <a:cubicBezTo>
                  <a:pt x="34827" y="879090"/>
                  <a:pt x="0" y="844263"/>
                  <a:pt x="0" y="801301"/>
                </a:cubicBezTo>
                <a:lnTo>
                  <a:pt x="0" y="490154"/>
                </a:lnTo>
                <a:cubicBezTo>
                  <a:pt x="0" y="447192"/>
                  <a:pt x="34827" y="412365"/>
                  <a:pt x="77789" y="412365"/>
                </a:cubicBezTo>
                <a:lnTo>
                  <a:pt x="1204896" y="412365"/>
                </a:lnTo>
                <a:lnTo>
                  <a:pt x="1203805" y="410746"/>
                </a:lnTo>
                <a:cubicBezTo>
                  <a:pt x="1199948" y="401628"/>
                  <a:pt x="1197815" y="391602"/>
                  <a:pt x="1197815" y="381079"/>
                </a:cubicBezTo>
                <a:lnTo>
                  <a:pt x="1197815" y="76218"/>
                </a:lnTo>
                <a:cubicBezTo>
                  <a:pt x="1197815" y="34124"/>
                  <a:pt x="1231939" y="0"/>
                  <a:pt x="1274033" y="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63302" y="4249459"/>
            <a:ext cx="838242" cy="161794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7396770" y="4132541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5185020" y="2578246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35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35161"/>
              </p:ext>
            </p:extLst>
          </p:nvPr>
        </p:nvGraphicFramePr>
        <p:xfrm>
          <a:off x="8562975" y="1905000"/>
          <a:ext cx="3384376" cy="2233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기본정책 및 운영 관련 실무 가이드 정보 게시판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글 쓰기 기능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관리자가 아닌 회원에게는 버튼 숨김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시∙도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교육청별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(17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개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필터 조회 기능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내용 검색 기능 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전체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제목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작성자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내용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현재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게시글의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첨부 파일 목록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07051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급식자료실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 정책 및 운영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1" y="1966412"/>
            <a:ext cx="7860380" cy="4617268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46029" y="2746984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636654" y="2708884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6027679" y="2718409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80187" y="3709734"/>
            <a:ext cx="838242" cy="22910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8018404" y="3575659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68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20726"/>
              </p:ext>
            </p:extLst>
          </p:nvPr>
        </p:nvGraphicFramePr>
        <p:xfrm>
          <a:off x="8562975" y="1905000"/>
          <a:ext cx="3384376" cy="1895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학교급식 관련 영양교육 등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동영상 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교육자료에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대한 정보 게시판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동영상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</a:t>
                      </a:r>
                      <a:r>
                        <a:rPr lang="ko-KR" altLang="en-US" sz="850" b="0" baseline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미리보기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  <a:endParaRPr lang="en-US" altLang="ko-KR" sz="850" b="0" baseline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(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수정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기존 영상 조회 기능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동영상 </a:t>
                      </a:r>
                      <a:r>
                        <a:rPr lang="ko-KR" altLang="en-US" sz="850" b="0" baseline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미리보기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  <a:endParaRPr lang="en-US" altLang="ko-KR" sz="850" b="0" baseline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교육자료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교육자료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7" y="2347779"/>
            <a:ext cx="4510231" cy="3510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30" y="2635134"/>
            <a:ext cx="3558927" cy="2415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304" y="4621249"/>
            <a:ext cx="3701935" cy="167085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78484" y="5456677"/>
            <a:ext cx="2374366" cy="49644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7465" y="5362481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/>
          <p:cNvSpPr/>
          <p:nvPr/>
        </p:nvSpPr>
        <p:spPr>
          <a:xfrm>
            <a:off x="5441950" y="4621249"/>
            <a:ext cx="2343727" cy="1237202"/>
          </a:xfrm>
          <a:custGeom>
            <a:avLst/>
            <a:gdLst>
              <a:gd name="connsiteX0" fmla="*/ 0 w 2340991"/>
              <a:gd name="connsiteY0" fmla="*/ 206205 h 1237204"/>
              <a:gd name="connsiteX1" fmla="*/ 206205 w 2340991"/>
              <a:gd name="connsiteY1" fmla="*/ 0 h 1237204"/>
              <a:gd name="connsiteX2" fmla="*/ 2134786 w 2340991"/>
              <a:gd name="connsiteY2" fmla="*/ 0 h 1237204"/>
              <a:gd name="connsiteX3" fmla="*/ 2340991 w 2340991"/>
              <a:gd name="connsiteY3" fmla="*/ 206205 h 1237204"/>
              <a:gd name="connsiteX4" fmla="*/ 2340991 w 2340991"/>
              <a:gd name="connsiteY4" fmla="*/ 1030999 h 1237204"/>
              <a:gd name="connsiteX5" fmla="*/ 2134786 w 2340991"/>
              <a:gd name="connsiteY5" fmla="*/ 1237204 h 1237204"/>
              <a:gd name="connsiteX6" fmla="*/ 206205 w 2340991"/>
              <a:gd name="connsiteY6" fmla="*/ 1237204 h 1237204"/>
              <a:gd name="connsiteX7" fmla="*/ 0 w 2340991"/>
              <a:gd name="connsiteY7" fmla="*/ 1030999 h 1237204"/>
              <a:gd name="connsiteX8" fmla="*/ 0 w 2340991"/>
              <a:gd name="connsiteY8" fmla="*/ 206205 h 1237204"/>
              <a:gd name="connsiteX0" fmla="*/ 0 w 2344988"/>
              <a:gd name="connsiteY0" fmla="*/ 206205 h 1237204"/>
              <a:gd name="connsiteX1" fmla="*/ 206205 w 2344988"/>
              <a:gd name="connsiteY1" fmla="*/ 0 h 1237204"/>
              <a:gd name="connsiteX2" fmla="*/ 2258611 w 2344988"/>
              <a:gd name="connsiteY2" fmla="*/ 3175 h 1237204"/>
              <a:gd name="connsiteX3" fmla="*/ 2340991 w 2344988"/>
              <a:gd name="connsiteY3" fmla="*/ 206205 h 1237204"/>
              <a:gd name="connsiteX4" fmla="*/ 2340991 w 2344988"/>
              <a:gd name="connsiteY4" fmla="*/ 1030999 h 1237204"/>
              <a:gd name="connsiteX5" fmla="*/ 2134786 w 2344988"/>
              <a:gd name="connsiteY5" fmla="*/ 1237204 h 1237204"/>
              <a:gd name="connsiteX6" fmla="*/ 206205 w 2344988"/>
              <a:gd name="connsiteY6" fmla="*/ 1237204 h 1237204"/>
              <a:gd name="connsiteX7" fmla="*/ 0 w 2344988"/>
              <a:gd name="connsiteY7" fmla="*/ 1030999 h 1237204"/>
              <a:gd name="connsiteX8" fmla="*/ 0 w 2344988"/>
              <a:gd name="connsiteY8" fmla="*/ 206205 h 1237204"/>
              <a:gd name="connsiteX0" fmla="*/ 7 w 2344995"/>
              <a:gd name="connsiteY0" fmla="*/ 203030 h 1234029"/>
              <a:gd name="connsiteX1" fmla="*/ 110962 w 2344995"/>
              <a:gd name="connsiteY1" fmla="*/ 0 h 1234029"/>
              <a:gd name="connsiteX2" fmla="*/ 2258618 w 2344995"/>
              <a:gd name="connsiteY2" fmla="*/ 0 h 1234029"/>
              <a:gd name="connsiteX3" fmla="*/ 2340998 w 2344995"/>
              <a:gd name="connsiteY3" fmla="*/ 203030 h 1234029"/>
              <a:gd name="connsiteX4" fmla="*/ 2340998 w 2344995"/>
              <a:gd name="connsiteY4" fmla="*/ 1027824 h 1234029"/>
              <a:gd name="connsiteX5" fmla="*/ 2134793 w 2344995"/>
              <a:gd name="connsiteY5" fmla="*/ 1234029 h 1234029"/>
              <a:gd name="connsiteX6" fmla="*/ 206212 w 2344995"/>
              <a:gd name="connsiteY6" fmla="*/ 1234029 h 1234029"/>
              <a:gd name="connsiteX7" fmla="*/ 7 w 2344995"/>
              <a:gd name="connsiteY7" fmla="*/ 1027824 h 1234029"/>
              <a:gd name="connsiteX8" fmla="*/ 7 w 2344995"/>
              <a:gd name="connsiteY8" fmla="*/ 203030 h 1234029"/>
              <a:gd name="connsiteX0" fmla="*/ 7 w 2344995"/>
              <a:gd name="connsiteY0" fmla="*/ 203030 h 1234211"/>
              <a:gd name="connsiteX1" fmla="*/ 110962 w 2344995"/>
              <a:gd name="connsiteY1" fmla="*/ 0 h 1234211"/>
              <a:gd name="connsiteX2" fmla="*/ 2258618 w 2344995"/>
              <a:gd name="connsiteY2" fmla="*/ 0 h 1234211"/>
              <a:gd name="connsiteX3" fmla="*/ 2340998 w 2344995"/>
              <a:gd name="connsiteY3" fmla="*/ 203030 h 1234211"/>
              <a:gd name="connsiteX4" fmla="*/ 2340998 w 2344995"/>
              <a:gd name="connsiteY4" fmla="*/ 1027824 h 1234211"/>
              <a:gd name="connsiteX5" fmla="*/ 2134793 w 2344995"/>
              <a:gd name="connsiteY5" fmla="*/ 1234029 h 1234211"/>
              <a:gd name="connsiteX6" fmla="*/ 206212 w 2344995"/>
              <a:gd name="connsiteY6" fmla="*/ 1234029 h 1234211"/>
              <a:gd name="connsiteX7" fmla="*/ 9532 w 2344995"/>
              <a:gd name="connsiteY7" fmla="*/ 1129424 h 1234211"/>
              <a:gd name="connsiteX8" fmla="*/ 7 w 2344995"/>
              <a:gd name="connsiteY8" fmla="*/ 203030 h 1234211"/>
              <a:gd name="connsiteX0" fmla="*/ 7 w 2344995"/>
              <a:gd name="connsiteY0" fmla="*/ 203030 h 1234029"/>
              <a:gd name="connsiteX1" fmla="*/ 110962 w 2344995"/>
              <a:gd name="connsiteY1" fmla="*/ 0 h 1234029"/>
              <a:gd name="connsiteX2" fmla="*/ 2258618 w 2344995"/>
              <a:gd name="connsiteY2" fmla="*/ 0 h 1234029"/>
              <a:gd name="connsiteX3" fmla="*/ 2340998 w 2344995"/>
              <a:gd name="connsiteY3" fmla="*/ 203030 h 1234029"/>
              <a:gd name="connsiteX4" fmla="*/ 2340998 w 2344995"/>
              <a:gd name="connsiteY4" fmla="*/ 1027824 h 1234029"/>
              <a:gd name="connsiteX5" fmla="*/ 2134793 w 2344995"/>
              <a:gd name="connsiteY5" fmla="*/ 1234029 h 1234029"/>
              <a:gd name="connsiteX6" fmla="*/ 193512 w 2344995"/>
              <a:gd name="connsiteY6" fmla="*/ 1214979 h 1234029"/>
              <a:gd name="connsiteX7" fmla="*/ 9532 w 2344995"/>
              <a:gd name="connsiteY7" fmla="*/ 1129424 h 1234029"/>
              <a:gd name="connsiteX8" fmla="*/ 7 w 2344995"/>
              <a:gd name="connsiteY8" fmla="*/ 203030 h 1234029"/>
              <a:gd name="connsiteX0" fmla="*/ 7 w 2344995"/>
              <a:gd name="connsiteY0" fmla="*/ 203030 h 1218105"/>
              <a:gd name="connsiteX1" fmla="*/ 110962 w 2344995"/>
              <a:gd name="connsiteY1" fmla="*/ 0 h 1218105"/>
              <a:gd name="connsiteX2" fmla="*/ 2258618 w 2344995"/>
              <a:gd name="connsiteY2" fmla="*/ 0 h 1218105"/>
              <a:gd name="connsiteX3" fmla="*/ 2340998 w 2344995"/>
              <a:gd name="connsiteY3" fmla="*/ 203030 h 1218105"/>
              <a:gd name="connsiteX4" fmla="*/ 2340998 w 2344995"/>
              <a:gd name="connsiteY4" fmla="*/ 1027824 h 1218105"/>
              <a:gd name="connsiteX5" fmla="*/ 2239568 w 2344995"/>
              <a:gd name="connsiteY5" fmla="*/ 1208629 h 1218105"/>
              <a:gd name="connsiteX6" fmla="*/ 193512 w 2344995"/>
              <a:gd name="connsiteY6" fmla="*/ 1214979 h 1218105"/>
              <a:gd name="connsiteX7" fmla="*/ 9532 w 2344995"/>
              <a:gd name="connsiteY7" fmla="*/ 1129424 h 1218105"/>
              <a:gd name="connsiteX8" fmla="*/ 7 w 2344995"/>
              <a:gd name="connsiteY8" fmla="*/ 203030 h 1218105"/>
              <a:gd name="connsiteX0" fmla="*/ 7 w 2341399"/>
              <a:gd name="connsiteY0" fmla="*/ 203030 h 1218105"/>
              <a:gd name="connsiteX1" fmla="*/ 110962 w 2341399"/>
              <a:gd name="connsiteY1" fmla="*/ 0 h 1218105"/>
              <a:gd name="connsiteX2" fmla="*/ 2236393 w 2341399"/>
              <a:gd name="connsiteY2" fmla="*/ 3175 h 1218105"/>
              <a:gd name="connsiteX3" fmla="*/ 2340998 w 2341399"/>
              <a:gd name="connsiteY3" fmla="*/ 203030 h 1218105"/>
              <a:gd name="connsiteX4" fmla="*/ 2340998 w 2341399"/>
              <a:gd name="connsiteY4" fmla="*/ 1027824 h 1218105"/>
              <a:gd name="connsiteX5" fmla="*/ 2239568 w 2341399"/>
              <a:gd name="connsiteY5" fmla="*/ 1208629 h 1218105"/>
              <a:gd name="connsiteX6" fmla="*/ 193512 w 2341399"/>
              <a:gd name="connsiteY6" fmla="*/ 1214979 h 1218105"/>
              <a:gd name="connsiteX7" fmla="*/ 9532 w 2341399"/>
              <a:gd name="connsiteY7" fmla="*/ 1129424 h 1218105"/>
              <a:gd name="connsiteX8" fmla="*/ 7 w 2341399"/>
              <a:gd name="connsiteY8" fmla="*/ 203030 h 1218105"/>
              <a:gd name="connsiteX0" fmla="*/ 7 w 2341399"/>
              <a:gd name="connsiteY0" fmla="*/ 203030 h 1218105"/>
              <a:gd name="connsiteX1" fmla="*/ 110962 w 2341399"/>
              <a:gd name="connsiteY1" fmla="*/ 0 h 1218105"/>
              <a:gd name="connsiteX2" fmla="*/ 2236393 w 2341399"/>
              <a:gd name="connsiteY2" fmla="*/ 3175 h 1218105"/>
              <a:gd name="connsiteX3" fmla="*/ 2337823 w 2341399"/>
              <a:gd name="connsiteY3" fmla="*/ 123655 h 1218105"/>
              <a:gd name="connsiteX4" fmla="*/ 2340998 w 2341399"/>
              <a:gd name="connsiteY4" fmla="*/ 1027824 h 1218105"/>
              <a:gd name="connsiteX5" fmla="*/ 2239568 w 2341399"/>
              <a:gd name="connsiteY5" fmla="*/ 1208629 h 1218105"/>
              <a:gd name="connsiteX6" fmla="*/ 193512 w 2341399"/>
              <a:gd name="connsiteY6" fmla="*/ 1214979 h 1218105"/>
              <a:gd name="connsiteX7" fmla="*/ 9532 w 2341399"/>
              <a:gd name="connsiteY7" fmla="*/ 1129424 h 1218105"/>
              <a:gd name="connsiteX8" fmla="*/ 7 w 2341399"/>
              <a:gd name="connsiteY8" fmla="*/ 203030 h 1218105"/>
              <a:gd name="connsiteX0" fmla="*/ 0 w 2344567"/>
              <a:gd name="connsiteY0" fmla="*/ 133180 h 1218105"/>
              <a:gd name="connsiteX1" fmla="*/ 114130 w 2344567"/>
              <a:gd name="connsiteY1" fmla="*/ 0 h 1218105"/>
              <a:gd name="connsiteX2" fmla="*/ 2239561 w 2344567"/>
              <a:gd name="connsiteY2" fmla="*/ 3175 h 1218105"/>
              <a:gd name="connsiteX3" fmla="*/ 2340991 w 2344567"/>
              <a:gd name="connsiteY3" fmla="*/ 123655 h 1218105"/>
              <a:gd name="connsiteX4" fmla="*/ 2344166 w 2344567"/>
              <a:gd name="connsiteY4" fmla="*/ 1027824 h 1218105"/>
              <a:gd name="connsiteX5" fmla="*/ 2242736 w 2344567"/>
              <a:gd name="connsiteY5" fmla="*/ 1208629 h 1218105"/>
              <a:gd name="connsiteX6" fmla="*/ 196680 w 2344567"/>
              <a:gd name="connsiteY6" fmla="*/ 1214979 h 1218105"/>
              <a:gd name="connsiteX7" fmla="*/ 12700 w 2344567"/>
              <a:gd name="connsiteY7" fmla="*/ 1129424 h 1218105"/>
              <a:gd name="connsiteX8" fmla="*/ 0 w 2344567"/>
              <a:gd name="connsiteY8" fmla="*/ 133180 h 1218105"/>
              <a:gd name="connsiteX0" fmla="*/ 58 w 2338275"/>
              <a:gd name="connsiteY0" fmla="*/ 136355 h 1218105"/>
              <a:gd name="connsiteX1" fmla="*/ 107838 w 2338275"/>
              <a:gd name="connsiteY1" fmla="*/ 0 h 1218105"/>
              <a:gd name="connsiteX2" fmla="*/ 2233269 w 2338275"/>
              <a:gd name="connsiteY2" fmla="*/ 3175 h 1218105"/>
              <a:gd name="connsiteX3" fmla="*/ 2334699 w 2338275"/>
              <a:gd name="connsiteY3" fmla="*/ 123655 h 1218105"/>
              <a:gd name="connsiteX4" fmla="*/ 2337874 w 2338275"/>
              <a:gd name="connsiteY4" fmla="*/ 1027824 h 1218105"/>
              <a:gd name="connsiteX5" fmla="*/ 2236444 w 2338275"/>
              <a:gd name="connsiteY5" fmla="*/ 1208629 h 1218105"/>
              <a:gd name="connsiteX6" fmla="*/ 190388 w 2338275"/>
              <a:gd name="connsiteY6" fmla="*/ 1214979 h 1218105"/>
              <a:gd name="connsiteX7" fmla="*/ 6408 w 2338275"/>
              <a:gd name="connsiteY7" fmla="*/ 1129424 h 1218105"/>
              <a:gd name="connsiteX8" fmla="*/ 58 w 2338275"/>
              <a:gd name="connsiteY8" fmla="*/ 136355 h 1218105"/>
              <a:gd name="connsiteX0" fmla="*/ 0 w 2338217"/>
              <a:gd name="connsiteY0" fmla="*/ 133180 h 1214930"/>
              <a:gd name="connsiteX1" fmla="*/ 120480 w 2338217"/>
              <a:gd name="connsiteY1" fmla="*/ 6350 h 1214930"/>
              <a:gd name="connsiteX2" fmla="*/ 2233211 w 2338217"/>
              <a:gd name="connsiteY2" fmla="*/ 0 h 1214930"/>
              <a:gd name="connsiteX3" fmla="*/ 2334641 w 2338217"/>
              <a:gd name="connsiteY3" fmla="*/ 120480 h 1214930"/>
              <a:gd name="connsiteX4" fmla="*/ 2337816 w 2338217"/>
              <a:gd name="connsiteY4" fmla="*/ 1024649 h 1214930"/>
              <a:gd name="connsiteX5" fmla="*/ 2236386 w 2338217"/>
              <a:gd name="connsiteY5" fmla="*/ 1205454 h 1214930"/>
              <a:gd name="connsiteX6" fmla="*/ 190330 w 2338217"/>
              <a:gd name="connsiteY6" fmla="*/ 1211804 h 1214930"/>
              <a:gd name="connsiteX7" fmla="*/ 6350 w 2338217"/>
              <a:gd name="connsiteY7" fmla="*/ 1126249 h 1214930"/>
              <a:gd name="connsiteX8" fmla="*/ 0 w 2338217"/>
              <a:gd name="connsiteY8" fmla="*/ 133180 h 1214930"/>
              <a:gd name="connsiteX0" fmla="*/ 0 w 2338217"/>
              <a:gd name="connsiteY0" fmla="*/ 133180 h 1208315"/>
              <a:gd name="connsiteX1" fmla="*/ 120480 w 2338217"/>
              <a:gd name="connsiteY1" fmla="*/ 6350 h 1208315"/>
              <a:gd name="connsiteX2" fmla="*/ 2233211 w 2338217"/>
              <a:gd name="connsiteY2" fmla="*/ 0 h 1208315"/>
              <a:gd name="connsiteX3" fmla="*/ 2334641 w 2338217"/>
              <a:gd name="connsiteY3" fmla="*/ 120480 h 1208315"/>
              <a:gd name="connsiteX4" fmla="*/ 2337816 w 2338217"/>
              <a:gd name="connsiteY4" fmla="*/ 1024649 h 1208315"/>
              <a:gd name="connsiteX5" fmla="*/ 2236386 w 2338217"/>
              <a:gd name="connsiteY5" fmla="*/ 1205454 h 1208315"/>
              <a:gd name="connsiteX6" fmla="*/ 149055 w 2338217"/>
              <a:gd name="connsiteY6" fmla="*/ 1202279 h 1208315"/>
              <a:gd name="connsiteX7" fmla="*/ 6350 w 2338217"/>
              <a:gd name="connsiteY7" fmla="*/ 1126249 h 1208315"/>
              <a:gd name="connsiteX8" fmla="*/ 0 w 2338217"/>
              <a:gd name="connsiteY8" fmla="*/ 133180 h 1208315"/>
              <a:gd name="connsiteX0" fmla="*/ 0 w 2338217"/>
              <a:gd name="connsiteY0" fmla="*/ 133180 h 1208315"/>
              <a:gd name="connsiteX1" fmla="*/ 120480 w 2338217"/>
              <a:gd name="connsiteY1" fmla="*/ 6350 h 1208315"/>
              <a:gd name="connsiteX2" fmla="*/ 2233211 w 2338217"/>
              <a:gd name="connsiteY2" fmla="*/ 0 h 1208315"/>
              <a:gd name="connsiteX3" fmla="*/ 2334641 w 2338217"/>
              <a:gd name="connsiteY3" fmla="*/ 120480 h 1208315"/>
              <a:gd name="connsiteX4" fmla="*/ 2337816 w 2338217"/>
              <a:gd name="connsiteY4" fmla="*/ 1024649 h 1208315"/>
              <a:gd name="connsiteX5" fmla="*/ 2236386 w 2338217"/>
              <a:gd name="connsiteY5" fmla="*/ 1205454 h 1208315"/>
              <a:gd name="connsiteX6" fmla="*/ 123655 w 2338217"/>
              <a:gd name="connsiteY6" fmla="*/ 1202279 h 1208315"/>
              <a:gd name="connsiteX7" fmla="*/ 6350 w 2338217"/>
              <a:gd name="connsiteY7" fmla="*/ 1126249 h 1208315"/>
              <a:gd name="connsiteX8" fmla="*/ 0 w 2338217"/>
              <a:gd name="connsiteY8" fmla="*/ 133180 h 1208315"/>
              <a:gd name="connsiteX0" fmla="*/ 0 w 2338217"/>
              <a:gd name="connsiteY0" fmla="*/ 133180 h 1205454"/>
              <a:gd name="connsiteX1" fmla="*/ 120480 w 2338217"/>
              <a:gd name="connsiteY1" fmla="*/ 6350 h 1205454"/>
              <a:gd name="connsiteX2" fmla="*/ 2233211 w 2338217"/>
              <a:gd name="connsiteY2" fmla="*/ 0 h 1205454"/>
              <a:gd name="connsiteX3" fmla="*/ 2334641 w 2338217"/>
              <a:gd name="connsiteY3" fmla="*/ 120480 h 1205454"/>
              <a:gd name="connsiteX4" fmla="*/ 2337816 w 2338217"/>
              <a:gd name="connsiteY4" fmla="*/ 1024649 h 1205454"/>
              <a:gd name="connsiteX5" fmla="*/ 2236386 w 2338217"/>
              <a:gd name="connsiteY5" fmla="*/ 1205454 h 1205454"/>
              <a:gd name="connsiteX6" fmla="*/ 123655 w 2338217"/>
              <a:gd name="connsiteY6" fmla="*/ 1202279 h 1205454"/>
              <a:gd name="connsiteX7" fmla="*/ 6350 w 2338217"/>
              <a:gd name="connsiteY7" fmla="*/ 1107199 h 1205454"/>
              <a:gd name="connsiteX8" fmla="*/ 0 w 2338217"/>
              <a:gd name="connsiteY8" fmla="*/ 133180 h 1205454"/>
              <a:gd name="connsiteX0" fmla="*/ 0 w 2335365"/>
              <a:gd name="connsiteY0" fmla="*/ 133180 h 1205454"/>
              <a:gd name="connsiteX1" fmla="*/ 120480 w 2335365"/>
              <a:gd name="connsiteY1" fmla="*/ 6350 h 1205454"/>
              <a:gd name="connsiteX2" fmla="*/ 2233211 w 2335365"/>
              <a:gd name="connsiteY2" fmla="*/ 0 h 1205454"/>
              <a:gd name="connsiteX3" fmla="*/ 2334641 w 2335365"/>
              <a:gd name="connsiteY3" fmla="*/ 120480 h 1205454"/>
              <a:gd name="connsiteX4" fmla="*/ 2334641 w 2335365"/>
              <a:gd name="connsiteY4" fmla="*/ 1050049 h 1205454"/>
              <a:gd name="connsiteX5" fmla="*/ 2236386 w 2335365"/>
              <a:gd name="connsiteY5" fmla="*/ 1205454 h 1205454"/>
              <a:gd name="connsiteX6" fmla="*/ 123655 w 2335365"/>
              <a:gd name="connsiteY6" fmla="*/ 1202279 h 1205454"/>
              <a:gd name="connsiteX7" fmla="*/ 6350 w 2335365"/>
              <a:gd name="connsiteY7" fmla="*/ 1107199 h 1205454"/>
              <a:gd name="connsiteX8" fmla="*/ 0 w 2335365"/>
              <a:gd name="connsiteY8" fmla="*/ 133180 h 1205454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9030"/>
              <a:gd name="connsiteX1" fmla="*/ 120480 w 2337002"/>
              <a:gd name="connsiteY1" fmla="*/ 6350 h 1209030"/>
              <a:gd name="connsiteX2" fmla="*/ 2233211 w 2337002"/>
              <a:gd name="connsiteY2" fmla="*/ 0 h 1209030"/>
              <a:gd name="connsiteX3" fmla="*/ 2334641 w 2337002"/>
              <a:gd name="connsiteY3" fmla="*/ 120480 h 1209030"/>
              <a:gd name="connsiteX4" fmla="*/ 2334641 w 2337002"/>
              <a:gd name="connsiteY4" fmla="*/ 1050049 h 1209030"/>
              <a:gd name="connsiteX5" fmla="*/ 2245911 w 2337002"/>
              <a:gd name="connsiteY5" fmla="*/ 1208629 h 1209030"/>
              <a:gd name="connsiteX6" fmla="*/ 126830 w 2337002"/>
              <a:gd name="connsiteY6" fmla="*/ 1208629 h 1209030"/>
              <a:gd name="connsiteX7" fmla="*/ 6350 w 2337002"/>
              <a:gd name="connsiteY7" fmla="*/ 1107199 h 1209030"/>
              <a:gd name="connsiteX8" fmla="*/ 0 w 2337002"/>
              <a:gd name="connsiteY8" fmla="*/ 133180 h 1209030"/>
              <a:gd name="connsiteX0" fmla="*/ 0 w 2337002"/>
              <a:gd name="connsiteY0" fmla="*/ 133180 h 1209276"/>
              <a:gd name="connsiteX1" fmla="*/ 120480 w 2337002"/>
              <a:gd name="connsiteY1" fmla="*/ 6350 h 1209276"/>
              <a:gd name="connsiteX2" fmla="*/ 2233211 w 2337002"/>
              <a:gd name="connsiteY2" fmla="*/ 0 h 1209276"/>
              <a:gd name="connsiteX3" fmla="*/ 2334641 w 2337002"/>
              <a:gd name="connsiteY3" fmla="*/ 120480 h 1209276"/>
              <a:gd name="connsiteX4" fmla="*/ 2334641 w 2337002"/>
              <a:gd name="connsiteY4" fmla="*/ 1050049 h 1209276"/>
              <a:gd name="connsiteX5" fmla="*/ 2245911 w 2337002"/>
              <a:gd name="connsiteY5" fmla="*/ 1208629 h 1209276"/>
              <a:gd name="connsiteX6" fmla="*/ 126830 w 2337002"/>
              <a:gd name="connsiteY6" fmla="*/ 1208629 h 1209276"/>
              <a:gd name="connsiteX7" fmla="*/ 6350 w 2337002"/>
              <a:gd name="connsiteY7" fmla="*/ 1107199 h 1209276"/>
              <a:gd name="connsiteX8" fmla="*/ 0 w 2337002"/>
              <a:gd name="connsiteY8" fmla="*/ 133180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002" h="1209276">
                <a:moveTo>
                  <a:pt x="0" y="133180"/>
                </a:moveTo>
                <a:cubicBezTo>
                  <a:pt x="0" y="19296"/>
                  <a:pt x="6596" y="6350"/>
                  <a:pt x="120480" y="6350"/>
                </a:cubicBezTo>
                <a:lnTo>
                  <a:pt x="2233211" y="0"/>
                </a:lnTo>
                <a:cubicBezTo>
                  <a:pt x="2347095" y="0"/>
                  <a:pt x="2334641" y="6596"/>
                  <a:pt x="2334641" y="120480"/>
                </a:cubicBezTo>
                <a:cubicBezTo>
                  <a:pt x="2335699" y="421870"/>
                  <a:pt x="2333583" y="748659"/>
                  <a:pt x="2334641" y="1050049"/>
                </a:cubicBezTo>
                <a:cubicBezTo>
                  <a:pt x="2334641" y="1163933"/>
                  <a:pt x="2359795" y="1208629"/>
                  <a:pt x="2245911" y="1208629"/>
                </a:cubicBezTo>
                <a:cubicBezTo>
                  <a:pt x="1179717" y="1184287"/>
                  <a:pt x="1250174" y="1213921"/>
                  <a:pt x="126830" y="1208629"/>
                </a:cubicBezTo>
                <a:cubicBezTo>
                  <a:pt x="12946" y="1208629"/>
                  <a:pt x="6350" y="1221083"/>
                  <a:pt x="6350" y="1107199"/>
                </a:cubicBezTo>
                <a:cubicBezTo>
                  <a:pt x="4233" y="776176"/>
                  <a:pt x="2117" y="464203"/>
                  <a:pt x="0" y="13318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5289491" y="4456935"/>
            <a:ext cx="330259" cy="32862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7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67" y="2187167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1142996"/>
            <a:ext cx="3640667" cy="10244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alt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목차</a:t>
            </a:r>
            <a:r>
              <a:rPr 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3881292"/>
            <a:ext cx="584200" cy="16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1067" y="3560617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간트차트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일정관리표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3551092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3881292"/>
            <a:ext cx="584200" cy="16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05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519"/>
              </a:lnSpc>
              <a:defRPr/>
            </a:pPr>
            <a:r>
              <a:rPr lang="en-US" altLang="ko-KR" sz="11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조</a:t>
            </a:r>
            <a:endParaRPr lang="en-US" sz="1067" b="0" spc="20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3881292"/>
            <a:ext cx="5842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38801" y="3664333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요구사항 정의서 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&amp;</a:t>
            </a:r>
          </a:p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정책정의서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143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4809854"/>
            <a:ext cx="584200" cy="169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004089" y="357441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유즈케이스</a:t>
            </a:r>
            <a:endParaRPr lang="en-US" altLang="ko-KR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00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4809854"/>
            <a:ext cx="584200" cy="1693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48326" y="448917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EXERD</a:t>
            </a:r>
            <a:endParaRPr lang="ko-KR" altLang="en-US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05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4809854"/>
            <a:ext cx="584200" cy="169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63837" y="448917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시퀀스다이어그램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143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867400" y="-414871"/>
            <a:ext cx="457200" cy="25146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sz="1200" b="0" i="0" u="none" strike="noStrike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https://github.com/EODOHA/schoolMeal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5010" y="760965"/>
            <a:ext cx="3801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2024  Portfolio Project</a:t>
            </a:r>
          </a:p>
        </p:txBody>
      </p:sp>
      <p:pic>
        <p:nvPicPr>
          <p:cNvPr id="41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2918300"/>
            <a:ext cx="584200" cy="16933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761067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</a:p>
        </p:txBody>
      </p:sp>
      <p:sp>
        <p:nvSpPr>
          <p:cNvPr id="44" name="TextBox 8"/>
          <p:cNvSpPr txBox="1"/>
          <p:nvPr/>
        </p:nvSpPr>
        <p:spPr>
          <a:xfrm>
            <a:off x="736600" y="2588100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2918300"/>
            <a:ext cx="584200" cy="16933"/>
          </a:xfrm>
          <a:prstGeom prst="rect">
            <a:avLst/>
          </a:prstGeom>
        </p:spPr>
      </p:pic>
      <p:sp>
        <p:nvSpPr>
          <p:cNvPr id="46" name="TextBox 11"/>
          <p:cNvSpPr txBox="1"/>
          <p:nvPr/>
        </p:nvSpPr>
        <p:spPr>
          <a:xfrm>
            <a:off x="9516534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화면 정의서</a:t>
            </a:r>
          </a:p>
        </p:txBody>
      </p:sp>
      <p:sp>
        <p:nvSpPr>
          <p:cNvPr id="48" name="TextBox 13"/>
          <p:cNvSpPr txBox="1"/>
          <p:nvPr/>
        </p:nvSpPr>
        <p:spPr>
          <a:xfrm>
            <a:off x="85005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2918300"/>
            <a:ext cx="584200" cy="16933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5638801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개발환경</a:t>
            </a:r>
          </a:p>
        </p:txBody>
      </p:sp>
      <p:sp>
        <p:nvSpPr>
          <p:cNvPr id="52" name="TextBox 20"/>
          <p:cNvSpPr txBox="1"/>
          <p:nvPr/>
        </p:nvSpPr>
        <p:spPr>
          <a:xfrm>
            <a:off x="46143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5775729"/>
            <a:ext cx="584200" cy="16933"/>
          </a:xfrm>
          <a:prstGeom prst="rect">
            <a:avLst/>
          </a:prstGeom>
        </p:spPr>
      </p:pic>
      <p:sp>
        <p:nvSpPr>
          <p:cNvPr id="54" name="TextBox 6"/>
          <p:cNvSpPr txBox="1"/>
          <p:nvPr/>
        </p:nvSpPr>
        <p:spPr>
          <a:xfrm>
            <a:off x="9516534" y="4489872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메뉴구조도</a:t>
            </a:r>
          </a:p>
        </p:txBody>
      </p:sp>
      <p:sp>
        <p:nvSpPr>
          <p:cNvPr id="55" name="TextBox 8"/>
          <p:cNvSpPr txBox="1"/>
          <p:nvPr/>
        </p:nvSpPr>
        <p:spPr>
          <a:xfrm>
            <a:off x="736600" y="5445529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pic>
        <p:nvPicPr>
          <p:cNvPr id="56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5775729"/>
            <a:ext cx="584200" cy="16933"/>
          </a:xfrm>
          <a:prstGeom prst="rect">
            <a:avLst/>
          </a:prstGeom>
        </p:spPr>
      </p:pic>
      <p:sp>
        <p:nvSpPr>
          <p:cNvPr id="57" name="TextBox 11"/>
          <p:cNvSpPr txBox="1"/>
          <p:nvPr/>
        </p:nvSpPr>
        <p:spPr>
          <a:xfrm>
            <a:off x="5638800" y="5450154"/>
            <a:ext cx="1947333" cy="49344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시연</a:t>
            </a:r>
            <a:b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후기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85005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12</a:t>
            </a:r>
          </a:p>
        </p:txBody>
      </p:sp>
      <p:pic>
        <p:nvPicPr>
          <p:cNvPr id="5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5775729"/>
            <a:ext cx="584200" cy="16933"/>
          </a:xfrm>
          <a:prstGeom prst="rect">
            <a:avLst/>
          </a:prstGeom>
        </p:spPr>
      </p:pic>
      <p:sp>
        <p:nvSpPr>
          <p:cNvPr id="60" name="TextBox 18"/>
          <p:cNvSpPr txBox="1"/>
          <p:nvPr/>
        </p:nvSpPr>
        <p:spPr>
          <a:xfrm>
            <a:off x="1761067" y="554174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적용 기능</a:t>
            </a:r>
            <a:b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주요기능설명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1" name="TextBox 20"/>
          <p:cNvSpPr txBox="1"/>
          <p:nvPr/>
        </p:nvSpPr>
        <p:spPr>
          <a:xfrm>
            <a:off x="46143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4092" y="5422426"/>
            <a:ext cx="180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Q&amp;A</a:t>
            </a:r>
            <a:endParaRPr lang="ko-KR" altLang="en-US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87407"/>
              </p:ext>
            </p:extLst>
          </p:nvPr>
        </p:nvGraphicFramePr>
        <p:xfrm>
          <a:off x="8562975" y="1905000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영양상담 상담내용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결과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특이사항 등 이력정보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게시판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게시판 담당자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외의 접근 제한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다른 회원 접근 시 메인 페이지로 이동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검색 기능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(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전체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을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멘션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기능으로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이력관리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2216"/>
            <a:ext cx="6499228" cy="2246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86" y="3252870"/>
            <a:ext cx="2302602" cy="3486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97" y="3917292"/>
            <a:ext cx="3806802" cy="286776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18964" y="2740752"/>
            <a:ext cx="550070" cy="10914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4553557" y="2075144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1600" y="4876674"/>
            <a:ext cx="3484158" cy="31878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157592" y="4634739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5653586" y="2619569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75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94098"/>
              </p:ext>
            </p:extLst>
          </p:nvPr>
        </p:nvGraphicFramePr>
        <p:xfrm>
          <a:off x="8562975" y="1905000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정보제공형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페이지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웹 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크롤링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등을 통한 급식 관련 최신정보 수집 및 안내사항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게시판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실시간 급식 관련 뉴스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웹 </a:t>
                      </a:r>
                      <a:r>
                        <a:rPr lang="ko-KR" altLang="en-US" sz="850" b="0" baseline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크롤링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뉴스 감정 분석 결과 막대 그래프 표시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긍정 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부정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급식뉴스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6" y="1899910"/>
            <a:ext cx="8250107" cy="46877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94546" y="2777528"/>
            <a:ext cx="8250107" cy="381011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209206" y="2716606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372350" y="1860508"/>
            <a:ext cx="314325" cy="292142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5" y="4077269"/>
            <a:ext cx="810107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게시판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3724"/>
              </p:ext>
            </p:extLst>
          </p:nvPr>
        </p:nvGraphicFramePr>
        <p:xfrm>
          <a:off x="8562975" y="1905000"/>
          <a:ext cx="3384376" cy="182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현재 가입된 회원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수에 대한 통계 페이지</a:t>
                      </a: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게시판 담당자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외의 접근 제한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회원등급 별 가입자 수 조회 및 총 가입자 수 합계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시각화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en-US" altLang="ko-KR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(</a:t>
                      </a: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파이차트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등급별 비율을 원형 차트로 표현</a:t>
                      </a:r>
                      <a:endParaRPr lang="en-US" altLang="ko-KR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(</a:t>
                      </a: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막대차트</a:t>
                      </a: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등급별 수치를 막대 형태로 시각화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가입자 수 통계 게시판</a:t>
            </a:r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7331919" cy="2795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268" b="8242"/>
          <a:stretch/>
        </p:blipFill>
        <p:spPr>
          <a:xfrm>
            <a:off x="1231056" y="4576637"/>
            <a:ext cx="7331919" cy="2095501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4411240" y="2499860"/>
            <a:ext cx="3808834" cy="4054094"/>
          </a:xfrm>
          <a:custGeom>
            <a:avLst/>
            <a:gdLst>
              <a:gd name="connsiteX0" fmla="*/ 309749 w 3808834"/>
              <a:gd name="connsiteY0" fmla="*/ 0 h 4054094"/>
              <a:gd name="connsiteX1" fmla="*/ 2613260 w 3808834"/>
              <a:gd name="connsiteY1" fmla="*/ 0 h 4054094"/>
              <a:gd name="connsiteX2" fmla="*/ 2923009 w 3808834"/>
              <a:gd name="connsiteY2" fmla="*/ 309749 h 4054094"/>
              <a:gd name="connsiteX3" fmla="*/ 2923009 w 3808834"/>
              <a:gd name="connsiteY3" fmla="*/ 1548707 h 4054094"/>
              <a:gd name="connsiteX4" fmla="*/ 2923008 w 3808834"/>
              <a:gd name="connsiteY4" fmla="*/ 1548722 h 4054094"/>
              <a:gd name="connsiteX5" fmla="*/ 2923008 w 3808834"/>
              <a:gd name="connsiteY5" fmla="*/ 2195638 h 4054094"/>
              <a:gd name="connsiteX6" fmla="*/ 3499085 w 3808834"/>
              <a:gd name="connsiteY6" fmla="*/ 2195638 h 4054094"/>
              <a:gd name="connsiteX7" fmla="*/ 3808834 w 3808834"/>
              <a:gd name="connsiteY7" fmla="*/ 2505387 h 4054094"/>
              <a:gd name="connsiteX8" fmla="*/ 3808834 w 3808834"/>
              <a:gd name="connsiteY8" fmla="*/ 3744345 h 4054094"/>
              <a:gd name="connsiteX9" fmla="*/ 3499085 w 3808834"/>
              <a:gd name="connsiteY9" fmla="*/ 4054094 h 4054094"/>
              <a:gd name="connsiteX10" fmla="*/ 1195574 w 3808834"/>
              <a:gd name="connsiteY10" fmla="*/ 4054094 h 4054094"/>
              <a:gd name="connsiteX11" fmla="*/ 885825 w 3808834"/>
              <a:gd name="connsiteY11" fmla="*/ 3744345 h 4054094"/>
              <a:gd name="connsiteX12" fmla="*/ 885825 w 3808834"/>
              <a:gd name="connsiteY12" fmla="*/ 3080418 h 4054094"/>
              <a:gd name="connsiteX13" fmla="*/ 885824 w 3808834"/>
              <a:gd name="connsiteY13" fmla="*/ 3080404 h 4054094"/>
              <a:gd name="connsiteX14" fmla="*/ 885824 w 3808834"/>
              <a:gd name="connsiteY14" fmla="*/ 1858456 h 4054094"/>
              <a:gd name="connsiteX15" fmla="*/ 309749 w 3808834"/>
              <a:gd name="connsiteY15" fmla="*/ 1858456 h 4054094"/>
              <a:gd name="connsiteX16" fmla="*/ 0 w 3808834"/>
              <a:gd name="connsiteY16" fmla="*/ 1548707 h 4054094"/>
              <a:gd name="connsiteX17" fmla="*/ 0 w 3808834"/>
              <a:gd name="connsiteY17" fmla="*/ 309749 h 4054094"/>
              <a:gd name="connsiteX18" fmla="*/ 309749 w 3808834"/>
              <a:gd name="connsiteY18" fmla="*/ 0 h 40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834" h="4054094">
                <a:moveTo>
                  <a:pt x="309749" y="0"/>
                </a:moveTo>
                <a:lnTo>
                  <a:pt x="2613260" y="0"/>
                </a:lnTo>
                <a:cubicBezTo>
                  <a:pt x="2784330" y="0"/>
                  <a:pt x="2923009" y="138679"/>
                  <a:pt x="2923009" y="309749"/>
                </a:cubicBezTo>
                <a:lnTo>
                  <a:pt x="2923009" y="1548707"/>
                </a:lnTo>
                <a:lnTo>
                  <a:pt x="2923008" y="1548722"/>
                </a:lnTo>
                <a:lnTo>
                  <a:pt x="2923008" y="2195638"/>
                </a:lnTo>
                <a:lnTo>
                  <a:pt x="3499085" y="2195638"/>
                </a:lnTo>
                <a:cubicBezTo>
                  <a:pt x="3670155" y="2195638"/>
                  <a:pt x="3808834" y="2334317"/>
                  <a:pt x="3808834" y="2505387"/>
                </a:cubicBezTo>
                <a:lnTo>
                  <a:pt x="3808834" y="3744345"/>
                </a:lnTo>
                <a:cubicBezTo>
                  <a:pt x="3808834" y="3915415"/>
                  <a:pt x="3670155" y="4054094"/>
                  <a:pt x="3499085" y="4054094"/>
                </a:cubicBezTo>
                <a:lnTo>
                  <a:pt x="1195574" y="4054094"/>
                </a:lnTo>
                <a:cubicBezTo>
                  <a:pt x="1024504" y="4054094"/>
                  <a:pt x="885825" y="3915415"/>
                  <a:pt x="885825" y="3744345"/>
                </a:cubicBezTo>
                <a:lnTo>
                  <a:pt x="885825" y="3080418"/>
                </a:lnTo>
                <a:lnTo>
                  <a:pt x="885824" y="3080404"/>
                </a:lnTo>
                <a:lnTo>
                  <a:pt x="885824" y="1858456"/>
                </a:lnTo>
                <a:lnTo>
                  <a:pt x="309749" y="1858456"/>
                </a:lnTo>
                <a:cubicBezTo>
                  <a:pt x="138679" y="1858456"/>
                  <a:pt x="0" y="1719777"/>
                  <a:pt x="0" y="1548707"/>
                </a:cubicBezTo>
                <a:lnTo>
                  <a:pt x="0" y="309749"/>
                </a:lnTo>
                <a:cubicBezTo>
                  <a:pt x="0" y="138679"/>
                  <a:pt x="138679" y="0"/>
                  <a:pt x="309749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33203" y="2318215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7038975" y="2318215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39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76263"/>
              </p:ext>
            </p:extLst>
          </p:nvPr>
        </p:nvGraphicFramePr>
        <p:xfrm>
          <a:off x="8562975" y="1905000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상담자와 관리자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간의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영양상담 채팅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</a:t>
                      </a:r>
                      <a:r>
                        <a:rPr lang="ko-KR" altLang="en-US" sz="850" b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채팅방</a:t>
                      </a: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추가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상담 대상을 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아이디 또는 </a:t>
                      </a:r>
                      <a:r>
                        <a:rPr lang="ko-KR" altLang="en-US" sz="850" b="0" baseline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멘션</a:t>
                      </a:r>
                      <a:r>
                        <a:rPr lang="ko-KR" altLang="en-US" sz="850" b="0" baseline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기능을 사용하여 호출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개설된 </a:t>
                      </a:r>
                      <a:r>
                        <a:rPr kumimoji="1" lang="ko-KR" altLang="en-US" sz="85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채팅방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목록 조회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실시간 채팅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8798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채팅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1" y="2081079"/>
            <a:ext cx="3803459" cy="4351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56" y="2412615"/>
            <a:ext cx="3347463" cy="3852044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038600" y="2509974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728115" y="2823184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19600" y="2909940"/>
            <a:ext cx="521855" cy="50761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041826" y="4275534"/>
            <a:ext cx="2898923" cy="78599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05654" y="4057079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2792" y="4125380"/>
            <a:ext cx="2269914" cy="148415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712292" y="3954970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819673"/>
            <a:ext cx="2176462" cy="5000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042" y="4050961"/>
            <a:ext cx="459103" cy="14691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84145" y="4014788"/>
            <a:ext cx="552522" cy="18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10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04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3" y="1701800"/>
            <a:ext cx="5784237" cy="2688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3" y="4390780"/>
            <a:ext cx="5784237" cy="2454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701800"/>
            <a:ext cx="5732547" cy="2688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4390780"/>
            <a:ext cx="5732547" cy="24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6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err="1">
                <a:solidFill>
                  <a:srgbClr val="4585FB"/>
                </a:solidFill>
              </a:rPr>
              <a:t>간트차트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일정관리표</a:t>
            </a:r>
            <a:r>
              <a:rPr lang="en-US" altLang="ko-KR" sz="4000" b="1">
                <a:solidFill>
                  <a:srgbClr val="4585FB"/>
                </a:solidFill>
              </a:rPr>
              <a:t>)</a:t>
            </a:r>
            <a:endParaRPr lang="ko-KR" altLang="en-US" sz="4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04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63" y="1675498"/>
            <a:ext cx="8578237" cy="40641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62" y="5739608"/>
            <a:ext cx="8578237" cy="11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요구사항 정의서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3" y="1670858"/>
            <a:ext cx="5403239" cy="261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2" y="4281823"/>
            <a:ext cx="5403239" cy="2567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998" y="1670858"/>
            <a:ext cx="5401549" cy="26109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98" y="4265197"/>
            <a:ext cx="5401549" cy="26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0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요구사항 정의서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24" y="1670854"/>
            <a:ext cx="5401549" cy="4178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90" b="3991"/>
          <a:stretch/>
        </p:blipFill>
        <p:spPr>
          <a:xfrm>
            <a:off x="3001224" y="5824788"/>
            <a:ext cx="5369687" cy="9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6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err="1">
                <a:solidFill>
                  <a:srgbClr val="4585FB"/>
                </a:solidFill>
              </a:rPr>
              <a:t>정책정의서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5" y="1683064"/>
            <a:ext cx="5990677" cy="517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85" y="1683063"/>
            <a:ext cx="5612130" cy="4044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85" y="5727468"/>
            <a:ext cx="5612130" cy="11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6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err="1">
                <a:solidFill>
                  <a:srgbClr val="4585FB"/>
                </a:solidFill>
              </a:rPr>
              <a:t>유즈케이스</a:t>
            </a:r>
            <a:r>
              <a:rPr lang="en-US" altLang="ko-KR" sz="2800" b="1"/>
              <a:t>(</a:t>
            </a:r>
            <a:r>
              <a:rPr lang="ko-KR" altLang="en-US" sz="2800" b="1"/>
              <a:t>비회원</a:t>
            </a:r>
            <a:r>
              <a:rPr lang="en-US" altLang="ko-KR" sz="2800" b="1"/>
              <a:t>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1" y="1693814"/>
            <a:ext cx="7467599" cy="46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</a:p>
        </p:txBody>
      </p:sp>
      <p:pic>
        <p:nvPicPr>
          <p:cNvPr id="7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83285" y="1046387"/>
            <a:ext cx="457200" cy="1871133"/>
          </a:xfrm>
          <a:prstGeom prst="rect">
            <a:avLst/>
          </a:prstGeom>
        </p:spPr>
      </p:pic>
      <p:pic>
        <p:nvPicPr>
          <p:cNvPr id="7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83284" y="5075678"/>
            <a:ext cx="457200" cy="1871133"/>
          </a:xfrm>
          <a:prstGeom prst="rect">
            <a:avLst/>
          </a:prstGeom>
        </p:spPr>
      </p:pic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235" y="1056631"/>
            <a:ext cx="457200" cy="1871133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16234" y="5085922"/>
            <a:ext cx="457200" cy="1871133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5303" y="876870"/>
            <a:ext cx="457200" cy="2204105"/>
          </a:xfrm>
          <a:prstGeom prst="rect">
            <a:avLst/>
          </a:prstGeom>
        </p:spPr>
      </p:pic>
      <p:pic>
        <p:nvPicPr>
          <p:cNvPr id="78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07550" y="1082416"/>
            <a:ext cx="457200" cy="1793013"/>
          </a:xfrm>
          <a:prstGeom prst="rect">
            <a:avLst/>
          </a:prstGeom>
        </p:spPr>
      </p:pic>
      <p:pic>
        <p:nvPicPr>
          <p:cNvPr id="79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07551" y="5111708"/>
            <a:ext cx="457200" cy="1793011"/>
          </a:xfrm>
          <a:prstGeom prst="rect">
            <a:avLst/>
          </a:prstGeom>
        </p:spPr>
      </p:pic>
      <p:pic>
        <p:nvPicPr>
          <p:cNvPr id="8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15250" y="1043356"/>
            <a:ext cx="457200" cy="1871133"/>
          </a:xfrm>
          <a:prstGeom prst="rect">
            <a:avLst/>
          </a:prstGeom>
        </p:spPr>
      </p:pic>
      <p:pic>
        <p:nvPicPr>
          <p:cNvPr id="8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15249" y="5072647"/>
            <a:ext cx="457200" cy="1871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536" y="1833612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PM_</a:t>
            </a:r>
            <a:r>
              <a:rPr lang="ko-KR" altLang="en-US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어도하</a:t>
            </a:r>
            <a:endParaRPr lang="ko-KR" altLang="en-US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00844" y="184123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PL_</a:t>
            </a:r>
            <a:r>
              <a:rPr lang="ko-KR" altLang="en-US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정화진</a:t>
            </a:r>
            <a:endParaRPr lang="ko-KR" altLang="en-US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67895" y="1841301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강민아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15223" y="1837605"/>
            <a:ext cx="1425856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이우배</a:t>
            </a:r>
            <a:endParaRPr lang="ko-KR" altLang="en-US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799861" y="184784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이재학</a:t>
            </a:r>
          </a:p>
        </p:txBody>
      </p:sp>
      <p:sp>
        <p:nvSpPr>
          <p:cNvPr id="34" name="타원 33"/>
          <p:cNvSpPr/>
          <p:nvPr/>
        </p:nvSpPr>
        <p:spPr>
          <a:xfrm>
            <a:off x="1414873" y="2289850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687409" y="2303246"/>
            <a:ext cx="900000" cy="900000"/>
          </a:xfrm>
          <a:prstGeom prst="ellipse">
            <a:avLst/>
          </a:prstGeom>
          <a:blipFill>
            <a:blip r:embed="rId6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847388" y="2303246"/>
            <a:ext cx="900000" cy="900000"/>
          </a:xfrm>
          <a:prstGeom prst="ellipse">
            <a:avLst/>
          </a:prstGeom>
          <a:blipFill>
            <a:blip r:embed="rId7"/>
            <a:srcRect/>
            <a:stretch>
              <a:fillRect l="-18210" t="-8333" r="-18210" b="-8333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83007" y="2288599"/>
            <a:ext cx="900000" cy="900000"/>
            <a:chOff x="7806013" y="2443848"/>
            <a:chExt cx="1345844" cy="1313852"/>
          </a:xfrm>
        </p:grpSpPr>
        <p:sp>
          <p:nvSpPr>
            <p:cNvPr id="37" name="타원 36"/>
            <p:cNvSpPr/>
            <p:nvPr/>
          </p:nvSpPr>
          <p:spPr>
            <a:xfrm>
              <a:off x="7806013" y="2443848"/>
              <a:ext cx="1345843" cy="131385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806014" y="2443849"/>
              <a:ext cx="1345843" cy="1313851"/>
            </a:xfrm>
            <a:prstGeom prst="ellipse">
              <a:avLst/>
            </a:prstGeom>
            <a:blipFill>
              <a:blip r:embed="rId8"/>
              <a:srcRect/>
              <a:stretch>
                <a:fillRect l="12552" t="2050" r="12552" b="2050"/>
              </a:stretch>
            </a:blip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97" name="타원 96"/>
          <p:cNvSpPr/>
          <p:nvPr/>
        </p:nvSpPr>
        <p:spPr>
          <a:xfrm>
            <a:off x="10100667" y="2295443"/>
            <a:ext cx="900000" cy="90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7879" y="3376710"/>
            <a:ext cx="2249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페이지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-&gt;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스프링 </a:t>
            </a:r>
            <a:r>
              <a:rPr lang="ko-KR" altLang="en-US" sz="9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JWT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정보수정</a:t>
            </a: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회원별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권한 차등 설계</a:t>
            </a:r>
            <a:endParaRPr lang="en-US" altLang="ko-KR" sz="9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중복가입 방지 및 유효성 체크</a:t>
            </a: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SMTP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이용한 이메일 인증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기능</a:t>
            </a:r>
            <a:endParaRPr lang="en-US" altLang="ko-KR" sz="9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관리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 </a:t>
            </a:r>
            <a:r>
              <a:rPr lang="ko-KR" altLang="en-US" sz="9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스케쥴러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   </a:t>
            </a: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차단기간 자동 설정</a:t>
            </a: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이미지 관리</a:t>
            </a:r>
            <a:endParaRPr lang="en-US" altLang="ko-KR" sz="9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공지사항 관리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   </a:t>
            </a:r>
            <a:endParaRPr lang="en-US" altLang="ko-KR" sz="9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DB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및  로컬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PC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다운로드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기능 </a:t>
            </a:r>
            <a:r>
              <a:rPr lang="en-US" altLang="ko-KR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TensorFlow.js</a:t>
            </a: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간단 분석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조회수 및 댓글 수 표현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endParaRPr lang="ko-KR" altLang="en-US" sz="9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01540" y="3554856"/>
            <a:ext cx="20756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OpenAPI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 정보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제공형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정보 게시판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첨부파일 업로드 및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서식 파일을 통한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대용량 업로드 게시판 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페이지네이션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 조절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조건별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검색 창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카카오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통한 사용자 인증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통계분석 가입자수 통계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페이지 통계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정규화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50994" y="3644178"/>
            <a:ext cx="1954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급식자료실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교육자료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 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조회 및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미리보기</a:t>
            </a:r>
            <a:endParaRPr lang="ko-KR" altLang="en-US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디자인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페이지네이션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ko-KR" altLang="en-US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endParaRPr lang="ko-KR" altLang="en-US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PPT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 담당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0808" y="3764250"/>
            <a:ext cx="21787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게시판 </a:t>
            </a:r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</a:p>
          <a:p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이력관리 게시판 </a:t>
            </a:r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 </a:t>
            </a: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다운로드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식생활</a:t>
            </a:r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습관 진단</a:t>
            </a:r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URL </a:t>
            </a: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 sz="11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58692" y="3674573"/>
            <a:ext cx="2216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 게시판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 &amp;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가공식품정보 게시판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지역별커뮤니티 게시판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CRUD &amp; 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지역선택카테고리 기능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&amp;</a:t>
            </a:r>
          </a:p>
          <a:p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기능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네이버뉴스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기사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크롤링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endParaRPr lang="en-US" altLang="ko-KR" sz="1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0622" y="4919436"/>
            <a:ext cx="457200" cy="22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err="1">
                <a:solidFill>
                  <a:srgbClr val="4585FB"/>
                </a:solidFill>
              </a:rPr>
              <a:t>유즈케이스</a:t>
            </a:r>
            <a:r>
              <a:rPr lang="en-US" altLang="ko-KR" sz="2800" b="1"/>
              <a:t>(</a:t>
            </a:r>
            <a:r>
              <a:rPr lang="ko-KR" altLang="en-US" sz="2800" b="1"/>
              <a:t>유저</a:t>
            </a:r>
            <a:r>
              <a:rPr lang="en-US" altLang="ko-KR" sz="2800" b="1"/>
              <a:t>-</a:t>
            </a:r>
            <a:r>
              <a:rPr lang="ko-KR" altLang="en-US" sz="2800" b="1"/>
              <a:t>일반</a:t>
            </a:r>
            <a:r>
              <a:rPr lang="en-US" altLang="ko-KR" sz="2800" b="1"/>
              <a:t>&amp;</a:t>
            </a:r>
            <a:r>
              <a:rPr lang="ko-KR" altLang="en-US" sz="2800" b="1"/>
              <a:t>연계</a:t>
            </a:r>
            <a:r>
              <a:rPr lang="en-US" altLang="ko-KR" sz="2800" b="1"/>
              <a:t>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676401"/>
            <a:ext cx="740663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2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err="1">
                <a:solidFill>
                  <a:srgbClr val="4585FB"/>
                </a:solidFill>
              </a:rPr>
              <a:t>유즈케이스</a:t>
            </a:r>
            <a:r>
              <a:rPr lang="en-US" altLang="ko-KR" sz="2800" b="1"/>
              <a:t>(</a:t>
            </a:r>
            <a:r>
              <a:rPr lang="ko-KR" altLang="en-US" sz="2800" b="1"/>
              <a:t>관리자</a:t>
            </a:r>
            <a:r>
              <a:rPr lang="en-US" altLang="ko-KR" sz="2800" b="1"/>
              <a:t>-</a:t>
            </a:r>
            <a:r>
              <a:rPr lang="ko-KR" altLang="en-US" sz="2800" b="1"/>
              <a:t>게시판 관리</a:t>
            </a:r>
            <a:r>
              <a:rPr lang="en-US" altLang="ko-KR" sz="2800" b="1"/>
              <a:t>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t="2848" r="1141" b="1683"/>
          <a:stretch/>
        </p:blipFill>
        <p:spPr>
          <a:xfrm>
            <a:off x="2476501" y="1691640"/>
            <a:ext cx="7010400" cy="50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6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err="1">
                <a:solidFill>
                  <a:srgbClr val="4585FB"/>
                </a:solidFill>
              </a:rPr>
              <a:t>유즈케이스</a:t>
            </a:r>
            <a:r>
              <a:rPr lang="en-US" altLang="ko-KR" sz="2800" b="1"/>
              <a:t>(</a:t>
            </a:r>
            <a:r>
              <a:rPr lang="ko-KR" altLang="en-US" sz="2800" b="1"/>
              <a:t>관리자</a:t>
            </a:r>
            <a:r>
              <a:rPr lang="en-US" altLang="ko-KR" sz="2800" b="1"/>
              <a:t>-</a:t>
            </a:r>
            <a:r>
              <a:rPr lang="ko-KR" altLang="en-US" sz="2800" b="1" err="1"/>
              <a:t>마이페이지</a:t>
            </a:r>
            <a:r>
              <a:rPr lang="en-US" altLang="ko-KR" sz="2800" b="1"/>
              <a:t>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2" y="1687484"/>
            <a:ext cx="8271163" cy="5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2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(Member_</a:t>
            </a:r>
            <a:r>
              <a:rPr lang="ko-KR" altLang="en-US" sz="2400" b="1"/>
              <a:t>로그인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9" y="1923771"/>
            <a:ext cx="1089812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5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(Member_</a:t>
            </a:r>
            <a:r>
              <a:rPr lang="ko-KR" altLang="en-US" sz="2400" b="1"/>
              <a:t>회원가입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83" y="1673550"/>
            <a:ext cx="8498038" cy="51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(Member_</a:t>
            </a:r>
            <a:r>
              <a:rPr lang="ko-KR" altLang="en-US" sz="2400" b="1" err="1"/>
              <a:t>계정찾기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36" y="1684020"/>
            <a:ext cx="9854921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8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800" b="1"/>
              <a:t>(</a:t>
            </a:r>
            <a:r>
              <a:rPr lang="en-US" altLang="ko-KR" sz="2800" b="1" err="1"/>
              <a:t>AdminNoitce</a:t>
            </a:r>
            <a:r>
              <a:rPr lang="en-US" altLang="ko-KR" sz="2800" b="1"/>
              <a:t>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2" y="1672106"/>
            <a:ext cx="8030093" cy="51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800" b="1"/>
              <a:t>(Chat)</a:t>
            </a:r>
            <a:endParaRPr lang="ko-KR" altLang="en-US" sz="5400" b="1">
              <a:solidFill>
                <a:srgbClr val="4585FB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72" y="1675996"/>
            <a:ext cx="8013468" cy="5182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899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</a:t>
            </a:r>
            <a:r>
              <a:rPr lang="en-US" altLang="ko-KR" sz="2400" b="1" err="1"/>
              <a:t>EduMaterialSharing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72" y="1667684"/>
            <a:ext cx="8055032" cy="5190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02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</a:t>
            </a:r>
            <a:r>
              <a:rPr lang="en-US" altLang="ko-KR" sz="2400" b="1" err="1"/>
              <a:t>ImageManage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3" y="1665988"/>
            <a:ext cx="6614572" cy="51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0" y="-7143"/>
            <a:ext cx="12365894" cy="68651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1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00" y="-7143"/>
            <a:ext cx="4955900" cy="68651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946" y="-220235"/>
            <a:ext cx="1376810" cy="5634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127" y="2193496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48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99127" y="3285532"/>
            <a:ext cx="4959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715" y="3355792"/>
            <a:ext cx="19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ProjectOverview</a:t>
            </a:r>
            <a:endParaRPr lang="ko-KR" altLang="en-US" i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989" y="4888295"/>
            <a:ext cx="330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개발환경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61053" y="1600943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1</a:t>
            </a:r>
            <a:endParaRPr lang="ko-KR" altLang="en-US" sz="1400" i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0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</a:t>
            </a:r>
            <a:r>
              <a:rPr lang="en-US" altLang="ko-KR" sz="2400" b="1" err="1"/>
              <a:t>IngredientInfo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441"/>
            <a:ext cx="10520447" cy="51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15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</a:t>
            </a:r>
            <a:r>
              <a:rPr lang="en-US" altLang="ko-KR" sz="2400" b="1" err="1"/>
              <a:t>CounselHistory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01" y="1685424"/>
            <a:ext cx="10558449" cy="51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3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/>
              <a:t>(</a:t>
            </a:r>
            <a:r>
              <a:rPr lang="en-US" altLang="ko-KR" sz="2400" b="1" err="1"/>
              <a:t>MealCounsel</a:t>
            </a:r>
            <a:r>
              <a:rPr lang="en-US" altLang="ko-KR" sz="2400" b="1"/>
              <a:t>)</a:t>
            </a:r>
            <a:endParaRPr lang="ko-KR" altLang="en-US" sz="48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25" y="1685097"/>
            <a:ext cx="10493322" cy="51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>
                <a:solidFill>
                  <a:srgbClr val="4585FB"/>
                </a:solidFill>
              </a:rPr>
              <a:t>EXERD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2" y="1723356"/>
            <a:ext cx="5426924" cy="2364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606" y="1692103"/>
            <a:ext cx="3352050" cy="2396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58" y="4082592"/>
            <a:ext cx="2149992" cy="15753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385"/>
          <a:stretch/>
        </p:blipFill>
        <p:spPr>
          <a:xfrm>
            <a:off x="8907780" y="1770938"/>
            <a:ext cx="3025140" cy="20427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8577" y="4259580"/>
            <a:ext cx="1594823" cy="1789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112" y="4061043"/>
            <a:ext cx="4856840" cy="2186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354" y="5734583"/>
            <a:ext cx="4772133" cy="7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1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err="1">
                <a:solidFill>
                  <a:srgbClr val="4585FB"/>
                </a:solidFill>
              </a:rPr>
              <a:t>메뉴구조도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사이트맵</a:t>
            </a:r>
            <a:r>
              <a:rPr lang="en-US" altLang="ko-KR" sz="4000" b="1">
                <a:solidFill>
                  <a:srgbClr val="4585FB"/>
                </a:solidFill>
              </a:rPr>
              <a:t>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09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8" y="3749995"/>
            <a:ext cx="8919907" cy="13547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85" y="5227522"/>
            <a:ext cx="3922614" cy="13547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861" y="3724594"/>
            <a:ext cx="1611438" cy="1354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38" y="5227522"/>
            <a:ext cx="6403962" cy="1354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6" y="1775131"/>
            <a:ext cx="10607663" cy="1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09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(Context 1)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031325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585FB"/>
                </a:solidFill>
              </a:rPr>
              <a:t>인증된 회원의 상태 체크</a:t>
            </a:r>
            <a:r>
              <a:rPr lang="ko-KR" altLang="en-US"/>
              <a:t> 기능입니다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해당 코드는</a:t>
            </a:r>
            <a:r>
              <a:rPr lang="en-US" altLang="ko-KR"/>
              <a:t>, </a:t>
            </a:r>
            <a:r>
              <a:rPr lang="ko-KR" altLang="en-US">
                <a:solidFill>
                  <a:srgbClr val="4585FB"/>
                </a:solidFill>
              </a:rPr>
              <a:t>토큰</a:t>
            </a:r>
            <a:r>
              <a:rPr lang="en-US" altLang="ko-KR">
                <a:solidFill>
                  <a:srgbClr val="4585FB"/>
                </a:solidFill>
              </a:rPr>
              <a:t>(JWT)</a:t>
            </a:r>
            <a:r>
              <a:rPr lang="ko-KR" altLang="en-US"/>
              <a:t>에서 정보를 추출하여</a:t>
            </a:r>
            <a:endParaRPr lang="en-US" altLang="ko-KR"/>
          </a:p>
          <a:p>
            <a:r>
              <a:rPr lang="en-US" altLang="ko-KR" err="1">
                <a:solidFill>
                  <a:srgbClr val="4585FB"/>
                </a:solidFill>
              </a:rPr>
              <a:t>useState</a:t>
            </a:r>
            <a:r>
              <a:rPr lang="ko-KR" altLang="en-US"/>
              <a:t>에 원하는 상태를 추가하는 기능입니다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4585FB"/>
                </a:solidFill>
              </a:rPr>
              <a:t>App.js</a:t>
            </a:r>
            <a:r>
              <a:rPr lang="ko-KR" altLang="en-US"/>
              <a:t>의 최상위 </a:t>
            </a:r>
            <a:r>
              <a:rPr lang="en-US" altLang="ko-KR"/>
              <a:t>Router</a:t>
            </a:r>
            <a:r>
              <a:rPr lang="ko-KR" altLang="en-US"/>
              <a:t>를 감싸주어</a:t>
            </a:r>
            <a:endParaRPr lang="en-US" altLang="ko-KR"/>
          </a:p>
          <a:p>
            <a:r>
              <a:rPr lang="ko-KR" altLang="en-US"/>
              <a:t>어디서든 해당 </a:t>
            </a:r>
            <a:r>
              <a:rPr lang="en-US" altLang="ko-KR">
                <a:solidFill>
                  <a:srgbClr val="4585FB"/>
                </a:solidFill>
              </a:rPr>
              <a:t>Context</a:t>
            </a:r>
            <a:r>
              <a:rPr lang="ko-KR" altLang="en-US"/>
              <a:t>를 사용할 수 있게 만들었습니다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1958111"/>
            <a:ext cx="4590371" cy="4399861"/>
          </a:xfrm>
          <a:prstGeom prst="rect">
            <a:avLst/>
          </a:prstGeom>
          <a:ln>
            <a:solidFill>
              <a:srgbClr val="4585FB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5783120" y="4431740"/>
            <a:ext cx="3804230" cy="1898524"/>
            <a:chOff x="5506025" y="4439676"/>
            <a:chExt cx="3804230" cy="18985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025" y="4439676"/>
              <a:ext cx="3804230" cy="16502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6025" y="4604699"/>
              <a:ext cx="2044473" cy="173350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881270" y="4725124"/>
            <a:ext cx="4107535" cy="276999"/>
          </a:xfrm>
          <a:prstGeom prst="rect">
            <a:avLst/>
          </a:prstGeom>
          <a:noFill/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4585FB"/>
                </a:solidFill>
              </a:rPr>
              <a:t>다른 컴포넌트에서 해당 </a:t>
            </a:r>
            <a:r>
              <a:rPr lang="en-US" altLang="ko-KR" sz="1200">
                <a:solidFill>
                  <a:srgbClr val="4585FB"/>
                </a:solidFill>
              </a:rPr>
              <a:t>Context</a:t>
            </a:r>
            <a:r>
              <a:rPr lang="ko-KR" altLang="en-US" sz="1200">
                <a:solidFill>
                  <a:srgbClr val="4585FB"/>
                </a:solidFill>
              </a:rPr>
              <a:t>를 사용하는 예시입니다</a:t>
            </a:r>
            <a:r>
              <a:rPr lang="en-US" altLang="ko-KR" sz="1200">
                <a:solidFill>
                  <a:srgbClr val="4585FB"/>
                </a:solidFill>
              </a:rPr>
              <a:t>.</a:t>
            </a:r>
            <a:endParaRPr lang="ko-KR" altLang="en-US" sz="120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04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(Context 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현재 프로젝트에서 링크를 사용하는 곳은 크게</a:t>
            </a:r>
            <a:endParaRPr lang="en-US" altLang="ko-KR"/>
          </a:p>
          <a:p>
            <a:r>
              <a:rPr lang="ko-KR" altLang="en-US" err="1">
                <a:solidFill>
                  <a:srgbClr val="4585FB"/>
                </a:solidFill>
              </a:rPr>
              <a:t>사이드바</a:t>
            </a:r>
            <a:r>
              <a:rPr lang="en-US" altLang="ko-KR"/>
              <a:t>, </a:t>
            </a:r>
            <a:r>
              <a:rPr lang="ko-KR" altLang="en-US" err="1">
                <a:solidFill>
                  <a:srgbClr val="4585FB"/>
                </a:solidFill>
              </a:rPr>
              <a:t>내비바</a:t>
            </a:r>
            <a:r>
              <a:rPr lang="en-US" altLang="ko-KR"/>
              <a:t>, </a:t>
            </a:r>
            <a:r>
              <a:rPr lang="ko-KR" altLang="en-US" err="1">
                <a:solidFill>
                  <a:srgbClr val="4585FB"/>
                </a:solidFill>
              </a:rPr>
              <a:t>사이트맵</a:t>
            </a:r>
            <a:r>
              <a:rPr lang="ko-KR" altLang="en-US" err="1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개별 링크로 작성하게 되면 수정</a:t>
            </a:r>
            <a:r>
              <a:rPr lang="en-US" altLang="ko-KR"/>
              <a:t>/</a:t>
            </a:r>
            <a:r>
              <a:rPr lang="ko-KR" altLang="en-US"/>
              <a:t>삭제</a:t>
            </a:r>
            <a:r>
              <a:rPr lang="en-US" altLang="ko-KR"/>
              <a:t>/</a:t>
            </a:r>
            <a:r>
              <a:rPr lang="ko-KR" altLang="en-US"/>
              <a:t>추가 사항이</a:t>
            </a:r>
            <a:endParaRPr lang="en-US" altLang="ko-KR"/>
          </a:p>
          <a:p>
            <a:r>
              <a:rPr lang="ko-KR" altLang="en-US"/>
              <a:t>발생 시</a:t>
            </a:r>
            <a:r>
              <a:rPr lang="en-US" altLang="ko-KR"/>
              <a:t>, </a:t>
            </a:r>
            <a:r>
              <a:rPr lang="ko-KR" altLang="en-US"/>
              <a:t>각각 수정을 해야합니다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링크 또한 </a:t>
            </a:r>
            <a:r>
              <a:rPr lang="en-US" altLang="ko-KR">
                <a:solidFill>
                  <a:srgbClr val="4585FB"/>
                </a:solidFill>
              </a:rPr>
              <a:t>Context</a:t>
            </a:r>
            <a:r>
              <a:rPr lang="ko-KR" altLang="en-US"/>
              <a:t>로 전역적으로 사용할 수 있게</a:t>
            </a:r>
            <a:endParaRPr lang="en-US" altLang="ko-KR"/>
          </a:p>
          <a:p>
            <a:r>
              <a:rPr lang="ko-KR" altLang="en-US"/>
              <a:t>만들었습니다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2"/>
            <a:ext cx="4821113" cy="3555998"/>
          </a:xfrm>
          <a:prstGeom prst="rect">
            <a:avLst/>
          </a:prstGeom>
          <a:ln>
            <a:solidFill>
              <a:srgbClr val="4585FB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527236" y="4991528"/>
            <a:ext cx="6148343" cy="1534275"/>
            <a:chOff x="5527236" y="4991528"/>
            <a:chExt cx="6148343" cy="1534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7236" y="5015345"/>
              <a:ext cx="1720582" cy="148664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154" y="4991528"/>
              <a:ext cx="1693778" cy="1534275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268" y="5019236"/>
              <a:ext cx="1881311" cy="1470450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6544480" y="4709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4585FB"/>
                </a:solidFill>
              </a:rPr>
              <a:t>사이드바</a:t>
            </a:r>
            <a:endParaRPr lang="ko-KR" altLang="en-US" sz="1200">
              <a:solidFill>
                <a:srgbClr val="4585F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6864" y="47014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4585FB"/>
                </a:solidFill>
              </a:rPr>
              <a:t>내비바</a:t>
            </a:r>
            <a:endParaRPr lang="ko-KR" altLang="en-US" sz="1200">
              <a:solidFill>
                <a:srgbClr val="4585F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0777" y="473834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4585FB"/>
                </a:solidFill>
              </a:rPr>
              <a:t>사이트맵</a:t>
            </a:r>
            <a:endParaRPr lang="ko-KR" altLang="en-US" sz="120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7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스프링 </a:t>
            </a:r>
            <a:r>
              <a:rPr lang="ko-KR" altLang="en-US" sz="4000" b="1" err="1">
                <a:solidFill>
                  <a:srgbClr val="4585FB"/>
                </a:solidFill>
              </a:rPr>
              <a:t>시큐리티</a:t>
            </a:r>
            <a:r>
              <a:rPr lang="en-US" altLang="ko-KR" sz="4000" b="1">
                <a:solidFill>
                  <a:srgbClr val="4585FB"/>
                </a:solidFill>
              </a:rPr>
              <a:t>/JWT)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1477328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보안과 인증 관련된 기능은 스프링에서 제공하는</a:t>
            </a:r>
            <a:endParaRPr lang="en-US" altLang="ko-KR"/>
          </a:p>
          <a:p>
            <a:r>
              <a:rPr lang="ko-KR" altLang="en-US"/>
              <a:t>강력한 기능인 </a:t>
            </a:r>
            <a:r>
              <a:rPr lang="ko-KR" altLang="en-US">
                <a:solidFill>
                  <a:srgbClr val="4585FB"/>
                </a:solidFill>
              </a:rPr>
              <a:t>스프링 </a:t>
            </a:r>
            <a:r>
              <a:rPr lang="ko-KR" altLang="en-US" err="1">
                <a:solidFill>
                  <a:srgbClr val="4585FB"/>
                </a:solidFill>
              </a:rPr>
              <a:t>시큐리티</a:t>
            </a:r>
            <a:r>
              <a:rPr lang="ko-KR" altLang="en-US" err="1"/>
              <a:t>를</a:t>
            </a:r>
            <a:r>
              <a:rPr lang="ko-KR" altLang="en-US"/>
              <a:t> 사용하였습니다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>
                <a:solidFill>
                  <a:srgbClr val="4585FB"/>
                </a:solidFill>
              </a:rPr>
              <a:t>Json</a:t>
            </a:r>
            <a:r>
              <a:rPr lang="en-US" altLang="ko-KR">
                <a:solidFill>
                  <a:srgbClr val="4585FB"/>
                </a:solidFill>
              </a:rPr>
              <a:t> Web Token</a:t>
            </a:r>
            <a:r>
              <a:rPr lang="ko-KR" altLang="en-US"/>
              <a:t>과 함께 사용하여 보안 기능을</a:t>
            </a:r>
            <a:endParaRPr lang="en-US" altLang="ko-KR"/>
          </a:p>
          <a:p>
            <a:r>
              <a:rPr lang="ko-KR" altLang="en-US"/>
              <a:t>더욱 강화하였습니다</a:t>
            </a:r>
            <a:r>
              <a:rPr lang="en-US" altLang="ko-KR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4661670" cy="2964871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90" y="4019614"/>
            <a:ext cx="3435235" cy="2480266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5045827" y="2443942"/>
            <a:ext cx="2177933" cy="324196"/>
          </a:xfrm>
          <a:prstGeom prst="straightConnector1">
            <a:avLst/>
          </a:prstGeom>
          <a:ln>
            <a:solidFill>
              <a:srgbClr val="458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224684" y="3096958"/>
            <a:ext cx="1475971" cy="103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32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카카오 </a:t>
            </a:r>
            <a:r>
              <a:rPr lang="en-US" altLang="ko-KR" sz="4000" b="1">
                <a:solidFill>
                  <a:srgbClr val="4585FB"/>
                </a:solidFill>
              </a:rPr>
              <a:t>API 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프로젝트 내에 회원가입 시 인증 방법으로</a:t>
            </a:r>
            <a:endParaRPr lang="en-US" altLang="ko-KR"/>
          </a:p>
          <a:p>
            <a:r>
              <a:rPr lang="en-US" altLang="ko-KR"/>
              <a:t>SMTP</a:t>
            </a:r>
            <a:r>
              <a:rPr lang="ko-KR" altLang="en-US"/>
              <a:t>를 이용한 </a:t>
            </a:r>
            <a:r>
              <a:rPr lang="ko-KR" altLang="en-US">
                <a:solidFill>
                  <a:srgbClr val="4585FB"/>
                </a:solidFill>
              </a:rPr>
              <a:t>이메일 인증</a:t>
            </a:r>
            <a:r>
              <a:rPr lang="ko-KR" altLang="en-US"/>
              <a:t> 방법과</a:t>
            </a:r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카카오 </a:t>
            </a:r>
            <a:r>
              <a:rPr lang="en-US" altLang="ko-KR">
                <a:solidFill>
                  <a:srgbClr val="4585FB"/>
                </a:solidFill>
              </a:rPr>
              <a:t>API</a:t>
            </a:r>
            <a:r>
              <a:rPr lang="ko-KR" altLang="en-US"/>
              <a:t>를 이용한 인증 방법이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카카오 </a:t>
            </a:r>
            <a:r>
              <a:rPr lang="en-US" altLang="ko-KR"/>
              <a:t>API</a:t>
            </a:r>
            <a:r>
              <a:rPr lang="ko-KR" altLang="en-US"/>
              <a:t>는</a:t>
            </a:r>
            <a:r>
              <a:rPr lang="en-US" altLang="ko-KR"/>
              <a:t>,</a:t>
            </a:r>
          </a:p>
          <a:p>
            <a:r>
              <a:rPr lang="ko-KR" altLang="en-US"/>
              <a:t>카카오에서 제공하는 </a:t>
            </a:r>
            <a:r>
              <a:rPr lang="en-US" altLang="ko-KR">
                <a:solidFill>
                  <a:srgbClr val="4585FB"/>
                </a:solidFill>
              </a:rPr>
              <a:t>KEY</a:t>
            </a:r>
            <a:r>
              <a:rPr lang="ko-KR" altLang="en-US"/>
              <a:t>와 </a:t>
            </a:r>
            <a:r>
              <a:rPr lang="en-US" altLang="ko-KR">
                <a:solidFill>
                  <a:srgbClr val="4585FB"/>
                </a:solidFill>
              </a:rPr>
              <a:t>URI</a:t>
            </a:r>
            <a:r>
              <a:rPr lang="ko-KR" altLang="en-US"/>
              <a:t>를 통한 인증 요청을 한 뒤</a:t>
            </a:r>
            <a:endParaRPr lang="en-US" altLang="ko-KR"/>
          </a:p>
          <a:p>
            <a:r>
              <a:rPr lang="ko-KR" altLang="en-US"/>
              <a:t>인가 코드를 발급 받아 해당 인가 코드를 통해 인증을</a:t>
            </a:r>
            <a:endParaRPr lang="en-US" altLang="ko-KR"/>
          </a:p>
          <a:p>
            <a:r>
              <a:rPr lang="ko-KR" altLang="en-US"/>
              <a:t>진행합니다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2363663" cy="4118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92" y="3435439"/>
            <a:ext cx="2013255" cy="1942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꺾인 연결선 9"/>
          <p:cNvCxnSpPr/>
          <p:nvPr/>
        </p:nvCxnSpPr>
        <p:spPr>
          <a:xfrm flipV="1">
            <a:off x="2207491" y="5089236"/>
            <a:ext cx="1062182" cy="6003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31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4801270" cy="4334480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카카오 </a:t>
            </a:r>
            <a:r>
              <a:rPr lang="en-US" altLang="ko-KR" sz="4000" b="1">
                <a:solidFill>
                  <a:srgbClr val="4585FB"/>
                </a:solidFill>
              </a:rPr>
              <a:t>API 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2617" y="1958111"/>
            <a:ext cx="4941455" cy="1200329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상수로</a:t>
            </a:r>
            <a:r>
              <a:rPr lang="en-US" altLang="ko-KR"/>
              <a:t> </a:t>
            </a:r>
            <a:r>
              <a:rPr lang="ko-KR" altLang="en-US"/>
              <a:t>선언해 둔 정보를 기반으로</a:t>
            </a:r>
            <a:endParaRPr lang="en-US" altLang="ko-KR"/>
          </a:p>
          <a:p>
            <a:r>
              <a:rPr lang="ko-KR" altLang="en-US"/>
              <a:t>인가 코드 발급 요청을</a:t>
            </a:r>
            <a:r>
              <a:rPr lang="en-US" altLang="ko-KR"/>
              <a:t> </a:t>
            </a:r>
            <a:r>
              <a:rPr lang="ko-KR" altLang="en-US"/>
              <a:t>진행하며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액세스 토큰</a:t>
            </a:r>
            <a:r>
              <a:rPr lang="ko-KR" altLang="en-US"/>
              <a:t>은 </a:t>
            </a:r>
            <a:r>
              <a:rPr lang="ko-KR" altLang="en-US" err="1">
                <a:solidFill>
                  <a:srgbClr val="4585FB"/>
                </a:solidFill>
              </a:rPr>
              <a:t>서버단</a:t>
            </a:r>
            <a:r>
              <a:rPr lang="ko-KR" altLang="en-US" err="1"/>
              <a:t>과</a:t>
            </a:r>
            <a:r>
              <a:rPr lang="ko-KR" altLang="en-US"/>
              <a:t> 연동하여 받아옵니다</a:t>
            </a:r>
            <a:r>
              <a:rPr lang="en-US" altLang="ko-KR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29" y="3602678"/>
            <a:ext cx="3117621" cy="1243641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76" y="4306706"/>
            <a:ext cx="3526971" cy="2237212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191012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3" y="2732574"/>
            <a:ext cx="674201" cy="3717130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8" y="4394805"/>
            <a:ext cx="674201" cy="3717129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7" y="4381706"/>
            <a:ext cx="674201" cy="3717132"/>
          </a:xfrm>
          <a:prstGeom prst="rect">
            <a:avLst/>
          </a:prstGeom>
        </p:spPr>
      </p:pic>
      <p:pic>
        <p:nvPicPr>
          <p:cNvPr id="4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8" y="4381707"/>
            <a:ext cx="674201" cy="3717130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1" y="2815359"/>
            <a:ext cx="674201" cy="3717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32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r>
              <a:rPr lang="en-US" altLang="ko-KR" sz="32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3"/>
          <a:srcRect l="40109" t="-6" b="-143541"/>
          <a:stretch/>
        </p:blipFill>
        <p:spPr>
          <a:xfrm rot="5400000">
            <a:off x="3821890" y="4155891"/>
            <a:ext cx="4675219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12" y="1695322"/>
            <a:ext cx="2558716" cy="2558716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5"/>
          <a:srcRect l="64325" t="-22487" b="44813"/>
          <a:stretch/>
        </p:blipFill>
        <p:spPr>
          <a:xfrm>
            <a:off x="1607520" y="4961575"/>
            <a:ext cx="3289300" cy="6254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0" y="2802260"/>
            <a:ext cx="674201" cy="3717132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843151" y="4578801"/>
            <a:ext cx="2688377" cy="2232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sz="2800" b="1" i="0" u="none" strike="noStrike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1" y="2802261"/>
            <a:ext cx="674201" cy="371713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607517" y="5253002"/>
            <a:ext cx="328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학교급식 관련 사이트의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고도화 부재로 인한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요구 증가</a:t>
            </a: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20" y="4325118"/>
            <a:ext cx="674201" cy="3717129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19" y="4312019"/>
            <a:ext cx="674201" cy="3717132"/>
          </a:xfrm>
          <a:prstGeom prst="rect">
            <a:avLst/>
          </a:prstGeom>
        </p:spPr>
      </p:pic>
      <p:pic>
        <p:nvPicPr>
          <p:cNvPr id="4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20" y="4312020"/>
            <a:ext cx="674201" cy="3717130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3" y="2745672"/>
            <a:ext cx="674201" cy="3717129"/>
          </a:xfrm>
          <a:prstGeom prst="rect">
            <a:avLst/>
          </a:prstGeom>
        </p:spPr>
      </p:pic>
      <p:pic>
        <p:nvPicPr>
          <p:cNvPr id="45" name="Picture 9"/>
          <p:cNvPicPr>
            <a:picLocks noChangeAspect="1"/>
          </p:cNvPicPr>
          <p:nvPr/>
        </p:nvPicPr>
        <p:blipFill rotWithShape="1">
          <a:blip r:embed="rId5"/>
          <a:srcRect l="64325" t="-22487" b="44813"/>
          <a:stretch/>
        </p:blipFill>
        <p:spPr>
          <a:xfrm>
            <a:off x="7486672" y="4891888"/>
            <a:ext cx="3289300" cy="62547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2" y="2732573"/>
            <a:ext cx="674201" cy="3717132"/>
          </a:xfrm>
          <a:prstGeom prst="rect">
            <a:avLst/>
          </a:prstGeom>
        </p:spPr>
      </p:pic>
      <p:sp>
        <p:nvSpPr>
          <p:cNvPr id="47" name="TextBox 13"/>
          <p:cNvSpPr txBox="1"/>
          <p:nvPr/>
        </p:nvSpPr>
        <p:spPr>
          <a:xfrm>
            <a:off x="7722303" y="4509114"/>
            <a:ext cx="2688377" cy="2232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sz="2800" b="1" i="0" u="none" strike="noStrike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86669" y="532301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관련 데이터 및 정보 제공의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효율성 향상 필요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6" y="1677112"/>
            <a:ext cx="3656570" cy="24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3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채팅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실시간으로 회원들끼리 채팅을 주고 받을 수 있는 기능</a:t>
            </a:r>
            <a:r>
              <a:rPr lang="en-US" altLang="ko-KR"/>
              <a:t>.</a:t>
            </a:r>
          </a:p>
          <a:p>
            <a:r>
              <a:rPr lang="ko-KR" altLang="en-US"/>
              <a:t>메인 페이지의 </a:t>
            </a:r>
            <a:r>
              <a:rPr lang="ko-KR" altLang="en-US">
                <a:solidFill>
                  <a:srgbClr val="4585FB"/>
                </a:solidFill>
              </a:rPr>
              <a:t>팝업</a:t>
            </a:r>
            <a:r>
              <a:rPr lang="ko-KR" altLang="en-US"/>
              <a:t>과 </a:t>
            </a:r>
            <a:endParaRPr lang="en-US" altLang="ko-KR"/>
          </a:p>
          <a:p>
            <a:r>
              <a:rPr lang="ko-KR" altLang="en-US" err="1">
                <a:solidFill>
                  <a:srgbClr val="4585FB"/>
                </a:solidFill>
              </a:rPr>
              <a:t>마이페이지</a:t>
            </a:r>
            <a:r>
              <a:rPr lang="ko-KR" altLang="en-US" err="1"/>
              <a:t>의</a:t>
            </a:r>
            <a:r>
              <a:rPr lang="ko-KR" altLang="en-US"/>
              <a:t> 채팅 배너를 통해</a:t>
            </a:r>
            <a:r>
              <a:rPr lang="en-US" altLang="ko-KR"/>
              <a:t> </a:t>
            </a:r>
            <a:r>
              <a:rPr lang="ko-KR" altLang="en-US"/>
              <a:t>입장이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4585FB"/>
                </a:solidFill>
              </a:rPr>
              <a:t>‘@’ </a:t>
            </a:r>
            <a:r>
              <a:rPr lang="ko-KR" altLang="en-US" err="1">
                <a:solidFill>
                  <a:srgbClr val="4585FB"/>
                </a:solidFill>
              </a:rPr>
              <a:t>멘션</a:t>
            </a:r>
            <a:r>
              <a:rPr lang="ko-KR" altLang="en-US">
                <a:solidFill>
                  <a:srgbClr val="4585FB"/>
                </a:solidFill>
              </a:rPr>
              <a:t> </a:t>
            </a:r>
            <a:r>
              <a:rPr lang="ko-KR" altLang="en-US"/>
              <a:t>기능을 사용하여 현재 존재하는 회원을 </a:t>
            </a:r>
            <a:r>
              <a:rPr lang="ko-KR" altLang="en-US" err="1"/>
              <a:t>태그하여</a:t>
            </a:r>
            <a:endParaRPr lang="en-US" altLang="ko-KR"/>
          </a:p>
          <a:p>
            <a:r>
              <a:rPr lang="ko-KR" altLang="en-US" err="1"/>
              <a:t>채팅방을</a:t>
            </a:r>
            <a:r>
              <a:rPr lang="ko-KR" altLang="en-US"/>
              <a:t> 생성할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실시간으로 반응하며 메시지를 주고 받을 수 있습니다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2623742" cy="3022360"/>
          </a:xfrm>
          <a:prstGeom prst="rect">
            <a:avLst/>
          </a:prstGeom>
          <a:ln w="9525" cmpd="thickThin">
            <a:solidFill>
              <a:srgbClr val="4585FB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57" y="3158440"/>
            <a:ext cx="2439587" cy="2342778"/>
          </a:xfrm>
          <a:prstGeom prst="rect">
            <a:avLst/>
          </a:prstGeom>
          <a:ln w="9525" cmpd="thickThin">
            <a:solidFill>
              <a:srgbClr val="4585F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13" y="1868816"/>
            <a:ext cx="590632" cy="53347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55" y="2671862"/>
            <a:ext cx="933580" cy="419158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4913745" y="2133601"/>
            <a:ext cx="2253673" cy="26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9" idx="3"/>
          </p:cNvCxnSpPr>
          <p:nvPr/>
        </p:nvCxnSpPr>
        <p:spPr>
          <a:xfrm flipH="1">
            <a:off x="5163835" y="2671862"/>
            <a:ext cx="548784" cy="20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1459345" y="3260725"/>
            <a:ext cx="4220730" cy="131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998585" y="4585960"/>
            <a:ext cx="5404140" cy="2169236"/>
            <a:chOff x="5712619" y="4622905"/>
            <a:chExt cx="5404140" cy="216923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2619" y="4623946"/>
              <a:ext cx="1474615" cy="2160000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432" y="4622905"/>
              <a:ext cx="1423333" cy="21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8963" y="4632141"/>
              <a:ext cx="1427796" cy="21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6071977" y="6095999"/>
            <a:ext cx="129073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4585FB"/>
                </a:solidFill>
              </a:rPr>
              <a:t>admin</a:t>
            </a:r>
            <a:r>
              <a:rPr lang="ko-KR" altLang="en-US" sz="1200">
                <a:solidFill>
                  <a:srgbClr val="4585FB"/>
                </a:solidFill>
              </a:rPr>
              <a:t>의 </a:t>
            </a:r>
            <a:r>
              <a:rPr lang="ko-KR" altLang="en-US" sz="1200" err="1">
                <a:solidFill>
                  <a:srgbClr val="4585FB"/>
                </a:solidFill>
              </a:rPr>
              <a:t>채팅창</a:t>
            </a:r>
            <a:endParaRPr lang="ko-KR" altLang="en-US" sz="1200">
              <a:solidFill>
                <a:srgbClr val="4585FB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11873" y="6096001"/>
            <a:ext cx="129073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4585FB"/>
                </a:solidFill>
              </a:rPr>
              <a:t>admin</a:t>
            </a:r>
            <a:r>
              <a:rPr lang="ko-KR" altLang="en-US" sz="1200">
                <a:solidFill>
                  <a:srgbClr val="4585FB"/>
                </a:solidFill>
              </a:rPr>
              <a:t>의 </a:t>
            </a:r>
            <a:r>
              <a:rPr lang="ko-KR" altLang="en-US" sz="1200" err="1">
                <a:solidFill>
                  <a:srgbClr val="4585FB"/>
                </a:solidFill>
              </a:rPr>
              <a:t>채팅창</a:t>
            </a:r>
            <a:endParaRPr lang="ko-KR" altLang="en-US" sz="1200">
              <a:solidFill>
                <a:srgbClr val="4585FB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1748" y="6096000"/>
            <a:ext cx="151996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4585FB"/>
                </a:solidFill>
              </a:rPr>
              <a:t>member2</a:t>
            </a:r>
            <a:r>
              <a:rPr lang="ko-KR" altLang="en-US" sz="1200">
                <a:solidFill>
                  <a:srgbClr val="4585FB"/>
                </a:solidFill>
              </a:rPr>
              <a:t>의 </a:t>
            </a:r>
            <a:r>
              <a:rPr lang="ko-KR" altLang="en-US" sz="1200" err="1">
                <a:solidFill>
                  <a:srgbClr val="4585FB"/>
                </a:solidFill>
              </a:rPr>
              <a:t>채팅창</a:t>
            </a:r>
            <a:endParaRPr lang="ko-KR" altLang="en-US" sz="120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5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채팅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21725" y="2061557"/>
            <a:ext cx="9576261" cy="4347556"/>
            <a:chOff x="523703" y="1958112"/>
            <a:chExt cx="10668770" cy="48998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703" y="2402218"/>
              <a:ext cx="3686395" cy="1799242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823" y="4400655"/>
              <a:ext cx="3238152" cy="205066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6254" y="1958112"/>
              <a:ext cx="3482771" cy="1972496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9456" y="3993975"/>
              <a:ext cx="3216366" cy="2864025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5182" y="3455081"/>
              <a:ext cx="3307291" cy="141332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8211127" y="1958111"/>
            <a:ext cx="3592945" cy="36933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채팅 기능 서버 관련 코드 일부분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51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3143134" cy="2599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크롤링</a:t>
            </a:r>
            <a:r>
              <a:rPr lang="ko-KR" altLang="en-US" sz="4000" b="1">
                <a:solidFill>
                  <a:srgbClr val="4585FB"/>
                </a:solidFill>
              </a:rPr>
              <a:t>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86232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네이버 </a:t>
            </a:r>
            <a:r>
              <a:rPr lang="en-US" altLang="ko-KR">
                <a:solidFill>
                  <a:srgbClr val="4585FB"/>
                </a:solidFill>
              </a:rPr>
              <a:t>Open API</a:t>
            </a:r>
            <a:r>
              <a:rPr lang="ko-KR" altLang="en-US"/>
              <a:t>를 이용하여</a:t>
            </a:r>
            <a:endParaRPr lang="en-US" altLang="ko-KR"/>
          </a:p>
          <a:p>
            <a:r>
              <a:rPr lang="ko-KR" altLang="en-US"/>
              <a:t>실시간으로 뉴스를 받아오는 기능입니다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API</a:t>
            </a:r>
            <a:r>
              <a:rPr lang="ko-KR" altLang="en-US"/>
              <a:t>에서 제공 받은 </a:t>
            </a:r>
            <a:r>
              <a:rPr lang="en-US" altLang="ko-KR">
                <a:solidFill>
                  <a:srgbClr val="4585FB"/>
                </a:solidFill>
              </a:rPr>
              <a:t>Id</a:t>
            </a:r>
            <a:r>
              <a:rPr lang="ko-KR" altLang="en-US"/>
              <a:t>와 </a:t>
            </a:r>
            <a:r>
              <a:rPr lang="en-US" altLang="ko-KR">
                <a:solidFill>
                  <a:srgbClr val="4585FB"/>
                </a:solidFill>
              </a:rPr>
              <a:t>Secret</a:t>
            </a:r>
            <a:r>
              <a:rPr lang="en-US" altLang="ko-KR"/>
              <a:t> </a:t>
            </a:r>
            <a:r>
              <a:rPr lang="ko-KR" altLang="en-US"/>
              <a:t>코드를 </a:t>
            </a:r>
            <a:r>
              <a:rPr lang="ko-KR" altLang="en-US" err="1"/>
              <a:t>서버단에</a:t>
            </a:r>
            <a:r>
              <a:rPr lang="ko-KR" altLang="en-US"/>
              <a:t> 입력하여</a:t>
            </a:r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인증된 </a:t>
            </a:r>
            <a:r>
              <a:rPr lang="en-US" altLang="ko-KR">
                <a:solidFill>
                  <a:srgbClr val="4585FB"/>
                </a:solidFill>
              </a:rPr>
              <a:t>URL</a:t>
            </a:r>
            <a:r>
              <a:rPr lang="ko-KR" altLang="en-US"/>
              <a:t>을 통해 요청을 진행합니다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키워드를 직접 입력하여 해당 키워드에 속한 뉴스를</a:t>
            </a:r>
            <a:endParaRPr lang="en-US" altLang="ko-KR"/>
          </a:p>
          <a:p>
            <a:r>
              <a:rPr lang="ko-KR" altLang="en-US"/>
              <a:t>가져옵니다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제목을 클릭하면 해당 뉴스 기사로 이동이 가능합니다</a:t>
            </a:r>
            <a:r>
              <a:rPr lang="en-US" altLang="ko-KR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1" y="4792908"/>
            <a:ext cx="2488312" cy="1663310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2299855" y="2817091"/>
            <a:ext cx="1200727" cy="220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73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2"/>
            <a:ext cx="4635655" cy="3381226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크롤링</a:t>
            </a:r>
            <a:r>
              <a:rPr lang="ko-KR" altLang="en-US" sz="4000" b="1">
                <a:solidFill>
                  <a:srgbClr val="4585FB"/>
                </a:solidFill>
              </a:rPr>
              <a:t>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8217" y="1958111"/>
            <a:ext cx="5855855" cy="1477328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해당 이미지는 </a:t>
            </a:r>
            <a:r>
              <a:rPr lang="ko-KR" altLang="en-US" err="1"/>
              <a:t>크롤링</a:t>
            </a:r>
            <a:r>
              <a:rPr lang="ko-KR" altLang="en-US"/>
              <a:t> 코드 중 </a:t>
            </a:r>
            <a:r>
              <a:rPr lang="en-US" altLang="ko-KR"/>
              <a:t>API</a:t>
            </a:r>
            <a:r>
              <a:rPr lang="ko-KR" altLang="en-US"/>
              <a:t>에서 </a:t>
            </a:r>
            <a:r>
              <a:rPr lang="en-US" altLang="ko-KR"/>
              <a:t>URL</a:t>
            </a:r>
            <a:r>
              <a:rPr lang="ko-KR" altLang="en-US"/>
              <a:t>을 설정하는</a:t>
            </a:r>
            <a:endParaRPr lang="en-US" altLang="ko-KR"/>
          </a:p>
          <a:p>
            <a:r>
              <a:rPr lang="ko-KR" altLang="en-US"/>
              <a:t>일부분입니다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URL</a:t>
            </a:r>
            <a:r>
              <a:rPr lang="ko-KR" altLang="en-US"/>
              <a:t>을 통해 요청을 한 뒤</a:t>
            </a:r>
            <a:r>
              <a:rPr lang="en-US" altLang="ko-KR"/>
              <a:t>, </a:t>
            </a:r>
            <a:r>
              <a:rPr lang="ko-KR" altLang="en-US"/>
              <a:t>원하는 데이터로 변환하여</a:t>
            </a:r>
            <a:endParaRPr lang="en-US" altLang="ko-KR"/>
          </a:p>
          <a:p>
            <a:r>
              <a:rPr lang="ko-KR" altLang="en-US"/>
              <a:t>응답을 받습니다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706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(AI</a:t>
            </a:r>
            <a:r>
              <a:rPr lang="ko-KR" altLang="en-US" sz="4000" b="1">
                <a:solidFill>
                  <a:srgbClr val="4585FB"/>
                </a:solidFill>
              </a:rPr>
              <a:t> 분석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3416320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4585FB"/>
                </a:solidFill>
              </a:rPr>
              <a:t>tensorflow.js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사용한 간단한 </a:t>
            </a:r>
            <a:r>
              <a:rPr lang="ko-KR" altLang="en-US">
                <a:solidFill>
                  <a:srgbClr val="4585FB"/>
                </a:solidFill>
              </a:rPr>
              <a:t>인공지능 분석 기능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앞서 보셨던 급식 뉴스에서 </a:t>
            </a:r>
            <a:r>
              <a:rPr lang="ko-KR" altLang="en-US">
                <a:solidFill>
                  <a:srgbClr val="4585FB"/>
                </a:solidFill>
              </a:rPr>
              <a:t>입력된 키워드</a:t>
            </a:r>
            <a:r>
              <a:rPr lang="ko-KR" altLang="en-US"/>
              <a:t>를 기반으로</a:t>
            </a:r>
            <a:endParaRPr lang="en-US" altLang="ko-KR"/>
          </a:p>
          <a:p>
            <a:r>
              <a:rPr lang="ko-KR" altLang="en-US"/>
              <a:t>긍정적인 기사인지 부정적인 기사인지 체크합니다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언제나 높은 정확도일 때만 출력되게 하면</a:t>
            </a:r>
            <a:endParaRPr lang="en-US" altLang="ko-KR"/>
          </a:p>
          <a:p>
            <a:r>
              <a:rPr lang="ko-KR" altLang="en-US"/>
              <a:t>로딩 되기까지 오랜 시간이 걸리기 때문에</a:t>
            </a:r>
            <a:r>
              <a:rPr lang="en-US" altLang="ko-KR"/>
              <a:t>,</a:t>
            </a:r>
          </a:p>
          <a:p>
            <a:r>
              <a:rPr lang="ko-KR" altLang="en-US"/>
              <a:t>정확도에 상관없이 우선 출력되게 설정하였으며</a:t>
            </a:r>
            <a:r>
              <a:rPr lang="en-US" altLang="ko-KR"/>
              <a:t>,</a:t>
            </a:r>
          </a:p>
          <a:p>
            <a:r>
              <a:rPr lang="ko-KR" altLang="en-US"/>
              <a:t>사용자가 반복해서 클릭할 수 있게 구현하였습니다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정확도가 </a:t>
            </a:r>
            <a:r>
              <a:rPr lang="en-US" altLang="ko-KR">
                <a:solidFill>
                  <a:srgbClr val="4585FB"/>
                </a:solidFill>
              </a:rPr>
              <a:t>80% </a:t>
            </a:r>
            <a:r>
              <a:rPr lang="ko-KR" altLang="en-US">
                <a:solidFill>
                  <a:srgbClr val="4585FB"/>
                </a:solidFill>
              </a:rPr>
              <a:t>이상</a:t>
            </a:r>
            <a:r>
              <a:rPr lang="ko-KR" altLang="en-US"/>
              <a:t>이 나온다면 다른 문구가 나올 수</a:t>
            </a:r>
            <a:endParaRPr lang="en-US" altLang="ko-KR"/>
          </a:p>
          <a:p>
            <a:r>
              <a:rPr lang="ko-KR" altLang="en-US"/>
              <a:t>있도록 하였습니다</a:t>
            </a:r>
            <a:r>
              <a:rPr lang="en-US" altLang="ko-KR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3143134" cy="2599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8" y="4414981"/>
            <a:ext cx="2316193" cy="2125489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895" y="4414981"/>
            <a:ext cx="2423488" cy="2125489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1487055" y="2290618"/>
            <a:ext cx="1736436" cy="225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325091" y="2290618"/>
            <a:ext cx="877454" cy="225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7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(AI</a:t>
            </a:r>
            <a:r>
              <a:rPr lang="ko-KR" altLang="en-US" sz="4000" b="1">
                <a:solidFill>
                  <a:srgbClr val="4585FB"/>
                </a:solidFill>
              </a:rPr>
              <a:t> 분석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9164" y="1958111"/>
            <a:ext cx="4294909" cy="923330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rgbClr val="4585FB"/>
                </a:solidFill>
              </a:rPr>
              <a:t>파이썬</a:t>
            </a:r>
            <a:r>
              <a:rPr lang="ko-KR" altLang="en-US" err="1"/>
              <a:t>을</a:t>
            </a:r>
            <a:r>
              <a:rPr lang="ko-KR" altLang="en-US"/>
              <a:t> 사용하지 않고 </a:t>
            </a:r>
            <a:r>
              <a:rPr lang="ko-KR" altLang="en-US" err="1">
                <a:solidFill>
                  <a:srgbClr val="4585FB"/>
                </a:solidFill>
              </a:rPr>
              <a:t>리액트</a:t>
            </a:r>
            <a:r>
              <a:rPr lang="ko-KR" altLang="en-US" err="1"/>
              <a:t>에서만</a:t>
            </a:r>
            <a:r>
              <a:rPr lang="en-US" altLang="ko-KR">
                <a:solidFill>
                  <a:srgbClr val="4585FB"/>
                </a:solidFill>
              </a:rPr>
              <a:t>tensorflow.js</a:t>
            </a:r>
            <a:r>
              <a:rPr lang="ko-KR" altLang="en-US"/>
              <a:t>를 사용하여 구현한</a:t>
            </a:r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간단 </a:t>
            </a:r>
            <a:r>
              <a:rPr lang="en-US" altLang="ko-KR">
                <a:solidFill>
                  <a:srgbClr val="4585FB"/>
                </a:solidFill>
              </a:rPr>
              <a:t>AI </a:t>
            </a:r>
            <a:r>
              <a:rPr lang="ko-KR" altLang="en-US">
                <a:solidFill>
                  <a:srgbClr val="4585FB"/>
                </a:solidFill>
              </a:rPr>
              <a:t>분석 코드 </a:t>
            </a:r>
            <a:r>
              <a:rPr lang="ko-KR" altLang="en-US"/>
              <a:t>일부분</a:t>
            </a:r>
            <a:r>
              <a:rPr lang="en-US" altLang="ko-KR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5397762" cy="1773380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" y="4078320"/>
            <a:ext cx="2985847" cy="248539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40" y="3973042"/>
            <a:ext cx="3391373" cy="2695951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3764541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31752"/>
            <a:ext cx="4567570" cy="1649742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통계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585323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해당 페이지는 관리자만이 접속할 수 있는 페이지입니다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가입자 수 통계</a:t>
            </a:r>
            <a:r>
              <a:rPr lang="ko-KR" altLang="en-US"/>
              <a:t>는 관리자를 제외한</a:t>
            </a:r>
            <a:endParaRPr lang="en-US" altLang="ko-KR"/>
          </a:p>
          <a:p>
            <a:r>
              <a:rPr lang="ko-KR" altLang="en-US" err="1"/>
              <a:t>권한별</a:t>
            </a:r>
            <a:r>
              <a:rPr lang="ko-KR" altLang="en-US"/>
              <a:t> 가입자 및 총계를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err="1">
                <a:solidFill>
                  <a:srgbClr val="4585FB"/>
                </a:solidFill>
              </a:rPr>
              <a:t>게시판별</a:t>
            </a:r>
            <a:r>
              <a:rPr lang="ko-KR" altLang="en-US">
                <a:solidFill>
                  <a:srgbClr val="4585FB"/>
                </a:solidFill>
              </a:rPr>
              <a:t> 방문 통계</a:t>
            </a:r>
            <a:r>
              <a:rPr lang="ko-KR" altLang="en-US"/>
              <a:t>는 해당 게시판에 회원들이 얼마나</a:t>
            </a:r>
            <a:endParaRPr lang="en-US" altLang="ko-KR"/>
          </a:p>
          <a:p>
            <a:r>
              <a:rPr lang="ko-KR" altLang="en-US"/>
              <a:t>방문하였는지 확인할 수 있는 페이지입니다</a:t>
            </a:r>
            <a:r>
              <a:rPr lang="en-US" altLang="ko-KR"/>
              <a:t>.</a:t>
            </a:r>
          </a:p>
          <a:p>
            <a:r>
              <a:rPr lang="ko-KR" altLang="en-US"/>
              <a:t>이를 통해 회원들이 어떤 게시판을 주로 사용하는지</a:t>
            </a:r>
            <a:endParaRPr lang="en-US" altLang="ko-KR"/>
          </a:p>
          <a:p>
            <a:r>
              <a:rPr lang="ko-KR" altLang="en-US"/>
              <a:t>파악할 수 있습니다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7" y="3696127"/>
            <a:ext cx="4189760" cy="2802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1295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72" y="1892655"/>
            <a:ext cx="4694843" cy="1398126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통계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9309" y="1958111"/>
            <a:ext cx="4054764" cy="36933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가입자 수 통계와 관련된 코드 일부분</a:t>
            </a:r>
            <a:r>
              <a:rPr lang="en-US" altLang="ko-KR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2" y="3432895"/>
            <a:ext cx="2922281" cy="3324095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12" y="3552989"/>
            <a:ext cx="3541365" cy="3083906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2442776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31753"/>
            <a:ext cx="3438698" cy="1471101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서식 파일 업로드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313932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585FB"/>
                </a:solidFill>
              </a:rPr>
              <a:t>서식 파일을 통한 대용량 업로드</a:t>
            </a:r>
            <a:r>
              <a:rPr lang="ko-KR" altLang="en-US"/>
              <a:t>가 가능한 페이지입니다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해당 페이지에서 직접 서식을 제공하고 있으며</a:t>
            </a:r>
            <a:r>
              <a:rPr lang="en-US" altLang="ko-KR"/>
              <a:t>,</a:t>
            </a:r>
          </a:p>
          <a:p>
            <a:r>
              <a:rPr lang="ko-KR" altLang="en-US" err="1">
                <a:solidFill>
                  <a:srgbClr val="4585FB"/>
                </a:solidFill>
              </a:rPr>
              <a:t>서식파일</a:t>
            </a:r>
            <a:r>
              <a:rPr lang="ko-KR" altLang="en-US">
                <a:solidFill>
                  <a:srgbClr val="4585FB"/>
                </a:solidFill>
              </a:rPr>
              <a:t> 다운받기</a:t>
            </a:r>
            <a:r>
              <a:rPr lang="ko-KR" altLang="en-US"/>
              <a:t>를 누르면 제공되는 서식에도</a:t>
            </a:r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셀 별로 데이터가 </a:t>
            </a:r>
            <a:r>
              <a:rPr lang="ko-KR" altLang="en-US" err="1">
                <a:solidFill>
                  <a:srgbClr val="4585FB"/>
                </a:solidFill>
              </a:rPr>
              <a:t>필터링</a:t>
            </a:r>
            <a:r>
              <a:rPr lang="ko-KR" altLang="en-US"/>
              <a:t>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일치하지 않는 데이터는 </a:t>
            </a:r>
            <a:r>
              <a:rPr lang="ko-KR" altLang="en-US">
                <a:solidFill>
                  <a:srgbClr val="4585FB"/>
                </a:solidFill>
              </a:rPr>
              <a:t>입력이 불가능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파일을 선택하여 등록하면 해당 데이터를 자동으로 읽어</a:t>
            </a:r>
            <a:endParaRPr lang="en-US" altLang="ko-KR"/>
          </a:p>
          <a:p>
            <a:r>
              <a:rPr lang="ko-KR" altLang="en-US"/>
              <a:t>페이지에 </a:t>
            </a:r>
            <a:r>
              <a:rPr lang="ko-KR" altLang="en-US" err="1"/>
              <a:t>로드되며</a:t>
            </a:r>
            <a:r>
              <a:rPr lang="ko-KR" altLang="en-US"/>
              <a:t> </a:t>
            </a:r>
            <a:r>
              <a:rPr lang="ko-KR" altLang="en-US">
                <a:solidFill>
                  <a:srgbClr val="4585FB"/>
                </a:solidFill>
              </a:rPr>
              <a:t>적용 전 확인</a:t>
            </a:r>
            <a:r>
              <a:rPr lang="ko-KR" altLang="en-US"/>
              <a:t>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이후</a:t>
            </a:r>
            <a:r>
              <a:rPr lang="en-US" altLang="ko-KR"/>
              <a:t>, </a:t>
            </a:r>
            <a:r>
              <a:rPr lang="ko-KR" altLang="en-US">
                <a:solidFill>
                  <a:srgbClr val="4585FB"/>
                </a:solidFill>
              </a:rPr>
              <a:t>데이터 적용</a:t>
            </a:r>
            <a:r>
              <a:rPr lang="ko-KR" altLang="en-US"/>
              <a:t>을 눌러 최종적으로 페이지에 적용합니다</a:t>
            </a:r>
            <a:r>
              <a:rPr lang="en-US" altLang="ko-KR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60" y="3495964"/>
            <a:ext cx="2032262" cy="1283854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3" name="직선 화살표 연결선 12"/>
          <p:cNvCxnSpPr>
            <a:stCxn id="9" idx="0"/>
          </p:cNvCxnSpPr>
          <p:nvPr/>
        </p:nvCxnSpPr>
        <p:spPr>
          <a:xfrm flipV="1">
            <a:off x="1251791" y="2667303"/>
            <a:ext cx="567773" cy="82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95" y="3495964"/>
            <a:ext cx="2467323" cy="1691498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2" y="4872928"/>
            <a:ext cx="2495417" cy="1749856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3001818" y="6391564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22255" y="6253064"/>
            <a:ext cx="2095445" cy="276999"/>
          </a:xfrm>
          <a:prstGeom prst="rect">
            <a:avLst/>
          </a:prstGeom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4585FB"/>
                </a:solidFill>
              </a:rPr>
              <a:t>실제로 최종 적용된 페이지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61279" y="3823247"/>
            <a:ext cx="1063112" cy="276999"/>
          </a:xfrm>
          <a:prstGeom prst="rect">
            <a:avLst/>
          </a:prstGeom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4585FB"/>
                </a:solidFill>
              </a:rPr>
              <a:t>적용 전 확인</a:t>
            </a:r>
          </a:p>
        </p:txBody>
      </p:sp>
    </p:spTree>
    <p:extLst>
      <p:ext uri="{BB962C8B-B14F-4D97-AF65-F5344CB8AC3E}">
        <p14:creationId xmlns:p14="http://schemas.microsoft.com/office/powerpoint/2010/main" val="4287856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>
                <a:solidFill>
                  <a:srgbClr val="4585FB"/>
                </a:solidFill>
              </a:rPr>
              <a:t>서식 파일 업로드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1958111"/>
            <a:ext cx="2586181" cy="64633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서식 파일 업로드 관련</a:t>
            </a:r>
            <a:endParaRPr lang="en-US" altLang="ko-KR"/>
          </a:p>
          <a:p>
            <a:r>
              <a:rPr lang="ko-KR" altLang="en-US"/>
              <a:t>코드 중 일부분</a:t>
            </a:r>
            <a:r>
              <a:rPr lang="en-US" altLang="ko-KR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4" y="1931752"/>
            <a:ext cx="2902934" cy="2464635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32" y="2308863"/>
            <a:ext cx="3834595" cy="337715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294" y="2604442"/>
            <a:ext cx="2737565" cy="3979548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273821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5" y="-2552222"/>
            <a:ext cx="533400" cy="937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032" y="2090300"/>
            <a:ext cx="230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Necessity</a:t>
            </a:r>
            <a:endParaRPr lang="ko-KR" altLang="en-US" sz="36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28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 및 기대효과</a:t>
            </a:r>
            <a:r>
              <a:rPr lang="en-US" altLang="ko-KR" sz="28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54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574" y="3515874"/>
            <a:ext cx="342900" cy="3302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5" y="-1634647"/>
            <a:ext cx="533400" cy="9372600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4"/>
          <a:srcRect l="30410" t="-79994" b="-2"/>
          <a:stretch/>
        </p:blipFill>
        <p:spPr>
          <a:xfrm rot="5400000">
            <a:off x="3420981" y="2581215"/>
            <a:ext cx="883800" cy="457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13882" y="2780751"/>
            <a:ext cx="90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38600" y="1985525"/>
            <a:ext cx="644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정보를 한 곳에서 제공하는 통합 플랫폼 구축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맞춤형 정보 제공으로 서비스 경쟁력 강화 및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운영 효율화</a:t>
            </a:r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4" y="-345623"/>
            <a:ext cx="533400" cy="9372600"/>
          </a:xfrm>
          <a:prstGeom prst="rect">
            <a:avLst/>
          </a:prstGeom>
        </p:spPr>
      </p:pic>
      <p:pic>
        <p:nvPicPr>
          <p:cNvPr id="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4" y="1610177"/>
            <a:ext cx="533400" cy="93726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38660" y="4657578"/>
            <a:ext cx="2264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Anticipated Benefits</a:t>
            </a:r>
            <a:endParaRPr lang="ko-KR" altLang="en-US" sz="48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054" y="5585729"/>
            <a:ext cx="100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38599" y="4310668"/>
            <a:ext cx="6448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대국민 학교급식 정보이용 편의성 제공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단일 플랫폼을 통한 정보 접근성 향상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학생들의 식습관 개선 및 식생활 교육 효과 증대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관리 업무 효율성 향상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영양교사 및 관련 담당자를 위한 실질적 업무 지원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정책 자료 및 교육 자료의 통합 제공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 rotWithShape="1">
          <a:blip r:embed="rId4"/>
          <a:srcRect l="16171" t="1" b="-3"/>
          <a:stretch/>
        </p:blipFill>
        <p:spPr>
          <a:xfrm rot="5400000">
            <a:off x="2833790" y="5289007"/>
            <a:ext cx="1916296" cy="4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580" y="4273763"/>
            <a:ext cx="113671" cy="207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52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반응형</a:t>
            </a:r>
            <a:r>
              <a:rPr lang="ko-KR" altLang="en-US" sz="4000" b="1">
                <a:solidFill>
                  <a:srgbClr val="4585FB"/>
                </a:solidFill>
              </a:rPr>
              <a:t> 검색창 </a:t>
            </a:r>
            <a:r>
              <a:rPr lang="en-US" altLang="ko-KR" sz="4000" b="1">
                <a:solidFill>
                  <a:srgbClr val="4585FB"/>
                </a:solidFill>
              </a:rPr>
              <a:t>1/2)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7237" y="1958111"/>
            <a:ext cx="6206836" cy="2031325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입력된 </a:t>
            </a:r>
            <a:r>
              <a:rPr lang="ko-KR" altLang="en-US" err="1"/>
              <a:t>검색어에</a:t>
            </a:r>
            <a:r>
              <a:rPr lang="ko-KR" altLang="en-US"/>
              <a:t> 맞게 반응하는 </a:t>
            </a:r>
            <a:r>
              <a:rPr lang="ko-KR" altLang="en-US" err="1">
                <a:solidFill>
                  <a:srgbClr val="4585FB"/>
                </a:solidFill>
              </a:rPr>
              <a:t>반응형</a:t>
            </a:r>
            <a:r>
              <a:rPr lang="ko-KR" altLang="en-US">
                <a:solidFill>
                  <a:srgbClr val="4585FB"/>
                </a:solidFill>
              </a:rPr>
              <a:t> 검색창</a:t>
            </a:r>
            <a:r>
              <a:rPr lang="ko-KR" altLang="en-US"/>
              <a:t> 기능입니다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코드에 </a:t>
            </a:r>
            <a:r>
              <a:rPr lang="ko-KR" altLang="en-US" err="1">
                <a:solidFill>
                  <a:srgbClr val="4585FB"/>
                </a:solidFill>
              </a:rPr>
              <a:t>필터링</a:t>
            </a:r>
            <a:r>
              <a:rPr lang="ko-KR" altLang="en-US" err="1"/>
              <a:t>을</a:t>
            </a:r>
            <a:r>
              <a:rPr lang="ko-KR" altLang="en-US"/>
              <a:t> 적용하여</a:t>
            </a:r>
            <a:r>
              <a:rPr lang="en-US" altLang="ko-KR"/>
              <a:t>, </a:t>
            </a:r>
            <a:r>
              <a:rPr lang="ko-KR" altLang="en-US"/>
              <a:t>원하는 항목에 대해서도</a:t>
            </a:r>
            <a:endParaRPr lang="en-US" altLang="ko-KR"/>
          </a:p>
          <a:p>
            <a:r>
              <a:rPr lang="ko-KR" altLang="en-US"/>
              <a:t>검색이 가능하게 구현하였습니다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4585FB"/>
                </a:solidFill>
              </a:rPr>
              <a:t>독립적인 컴포넌트</a:t>
            </a:r>
            <a:r>
              <a:rPr lang="ko-KR" altLang="en-US"/>
              <a:t>로 만들어 두었기 때문에</a:t>
            </a:r>
            <a:r>
              <a:rPr lang="en-US" altLang="ko-KR"/>
              <a:t>,</a:t>
            </a:r>
          </a:p>
          <a:p>
            <a:r>
              <a:rPr lang="ko-KR" altLang="en-US"/>
              <a:t>각 게시판에서 </a:t>
            </a:r>
            <a:r>
              <a:rPr lang="ko-KR" altLang="en-US">
                <a:solidFill>
                  <a:srgbClr val="4585FB"/>
                </a:solidFill>
              </a:rPr>
              <a:t>원하는 필터를 적용</a:t>
            </a:r>
            <a:r>
              <a:rPr lang="ko-KR" altLang="en-US"/>
              <a:t>하여 사용 가능합니다</a:t>
            </a:r>
            <a:r>
              <a:rPr lang="en-US" altLang="ko-KR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4" y="1931752"/>
            <a:ext cx="4631591" cy="203988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4" y="4525769"/>
            <a:ext cx="2704847" cy="1739378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905164" y="2521527"/>
            <a:ext cx="2318327" cy="220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287773" y="4304143"/>
            <a:ext cx="7119137" cy="2381174"/>
            <a:chOff x="4066100" y="4330502"/>
            <a:chExt cx="7119137" cy="238117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6100" y="4330502"/>
              <a:ext cx="3784810" cy="1120304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rcRect b="18740"/>
            <a:stretch/>
          </p:blipFill>
          <p:spPr>
            <a:xfrm>
              <a:off x="5909769" y="5001595"/>
              <a:ext cx="3345068" cy="1038988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9258" y="5623959"/>
              <a:ext cx="3025979" cy="1087717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45370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적용 기능</a:t>
            </a:r>
            <a:r>
              <a:rPr lang="en-US" altLang="ko-KR" sz="4000" b="1">
                <a:solidFill>
                  <a:srgbClr val="4585FB"/>
                </a:solidFill>
              </a:rPr>
              <a:t>(</a:t>
            </a:r>
            <a:r>
              <a:rPr lang="ko-KR" altLang="en-US" sz="4000" b="1" err="1">
                <a:solidFill>
                  <a:srgbClr val="4585FB"/>
                </a:solidFill>
              </a:rPr>
              <a:t>반응형</a:t>
            </a:r>
            <a:r>
              <a:rPr lang="ko-KR" altLang="en-US" sz="4000" b="1">
                <a:solidFill>
                  <a:srgbClr val="4585FB"/>
                </a:solidFill>
              </a:rPr>
              <a:t> 검색창 </a:t>
            </a:r>
            <a:r>
              <a:rPr lang="en-US" altLang="ko-KR" sz="4000" b="1">
                <a:solidFill>
                  <a:srgbClr val="4585FB"/>
                </a:solidFill>
              </a:rPr>
              <a:t>2/2)</a:t>
            </a:r>
            <a:endParaRPr lang="ko-KR" altLang="en-US" sz="6000" b="1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50400" y="1958111"/>
            <a:ext cx="2253672" cy="64633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err="1"/>
              <a:t>반응형</a:t>
            </a:r>
            <a:r>
              <a:rPr lang="ko-KR" altLang="en-US"/>
              <a:t> </a:t>
            </a:r>
            <a:r>
              <a:rPr lang="ko-KR" altLang="en-US" err="1"/>
              <a:t>검색창과</a:t>
            </a:r>
            <a:endParaRPr lang="en-US" altLang="ko-KR"/>
          </a:p>
          <a:p>
            <a:r>
              <a:rPr lang="ko-KR" altLang="en-US"/>
              <a:t>관련된 코드 일부분</a:t>
            </a:r>
            <a:r>
              <a:rPr lang="en-US" altLang="ko-KR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23703" y="2162661"/>
            <a:ext cx="8837248" cy="3764744"/>
            <a:chOff x="518644" y="1931752"/>
            <a:chExt cx="8837248" cy="37647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46815"/>
            <a:stretch/>
          </p:blipFill>
          <p:spPr>
            <a:xfrm>
              <a:off x="518644" y="1931752"/>
              <a:ext cx="4639322" cy="243704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52682"/>
            <a:stretch/>
          </p:blipFill>
          <p:spPr>
            <a:xfrm>
              <a:off x="4716570" y="3528289"/>
              <a:ext cx="4639322" cy="2168207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75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</a:rPr>
              <a:t>프로젝트 시연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11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" name="Google Shape;1057;p62">
            <a:extLst>
              <a:ext uri="{FF2B5EF4-FFF2-40B4-BE49-F238E27FC236}">
                <a16:creationId xmlns:a16="http://schemas.microsoft.com/office/drawing/2014/main" id="{D42741CD-F10D-4C50-8240-1C8E136E2328}"/>
              </a:ext>
            </a:extLst>
          </p:cNvPr>
          <p:cNvSpPr txBox="1"/>
          <p:nvPr/>
        </p:nvSpPr>
        <p:spPr>
          <a:xfrm>
            <a:off x="1892858" y="4410447"/>
            <a:ext cx="837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https://youtu.be/u9TFxKLXcJY</a:t>
            </a:r>
            <a:endParaRPr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5" name="Google Shape;1058;p62" descr="AGV_vUdCuEY2AGDrZSxfeFKZvqxz8qflEDBNVOs_yWkxeXwxlYg8qxIwubgWj9LM0z9nyJv05_q43fyvYCRsZxRkac5vkh_XkiAob4CFtl2zJAHNoj1efRSPsnd8O9VfWMROfrYfFGlwqBZQgjmJZT2-oA=s2048.png">
            <a:extLst>
              <a:ext uri="{FF2B5EF4-FFF2-40B4-BE49-F238E27FC236}">
                <a16:creationId xmlns:a16="http://schemas.microsoft.com/office/drawing/2014/main" id="{8A31C77A-2C03-B256-6DA2-A277806291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4608" y="2623084"/>
            <a:ext cx="1611832" cy="1611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966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2705845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</a:t>
            </a: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화진</a:t>
            </a: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69364" y="2693484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018033" y="2753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40990" y="-173602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3645610" y="-1720384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3" y="-685565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18623" y="-708021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 rot="4164228" flipH="1">
            <a:off x="3631750" y="29279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5" name="자유형 114"/>
          <p:cNvSpPr/>
          <p:nvPr/>
        </p:nvSpPr>
        <p:spPr>
          <a:xfrm rot="4164228" flipH="1">
            <a:off x="3636370" y="27986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72564" y="567066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7" name="자유형 116"/>
          <p:cNvSpPr/>
          <p:nvPr/>
        </p:nvSpPr>
        <p:spPr>
          <a:xfrm rot="17435772">
            <a:off x="4495521" y="130545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8" name="자유형 117"/>
          <p:cNvSpPr/>
          <p:nvPr/>
        </p:nvSpPr>
        <p:spPr>
          <a:xfrm rot="17435772">
            <a:off x="4500141" y="129252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0136" y="373863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민아</a:t>
            </a:r>
          </a:p>
        </p:txBody>
      </p:sp>
      <p:sp>
        <p:nvSpPr>
          <p:cNvPr id="120" name="타원 119"/>
          <p:cNvSpPr/>
          <p:nvPr/>
        </p:nvSpPr>
        <p:spPr>
          <a:xfrm>
            <a:off x="879851" y="3668349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3953" y="579209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재학</a:t>
            </a:r>
          </a:p>
        </p:txBody>
      </p:sp>
      <p:sp>
        <p:nvSpPr>
          <p:cNvPr id="122" name="타원 121"/>
          <p:cNvSpPr/>
          <p:nvPr/>
        </p:nvSpPr>
        <p:spPr>
          <a:xfrm>
            <a:off x="823668" y="5721809"/>
            <a:ext cx="754781" cy="69502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628347" y="2604810"/>
            <a:ext cx="754781" cy="684000"/>
          </a:xfrm>
          <a:prstGeom prst="ellipse">
            <a:avLst/>
          </a:prstGeom>
          <a:blipFill>
            <a:blip r:embed="rId7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270237" y="473802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우배</a:t>
            </a:r>
            <a:endParaRPr lang="ko-KR" altLang="en-US" sz="12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0668072" y="4616627"/>
            <a:ext cx="756000" cy="68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0668073" y="4616628"/>
            <a:ext cx="756000" cy="684000"/>
          </a:xfrm>
          <a:prstGeom prst="ellipse">
            <a:avLst/>
          </a:prstGeom>
          <a:blipFill>
            <a:blip r:embed="rId8"/>
            <a:srcRect/>
            <a:stretch>
              <a:fillRect l="12552" t="2050" r="12552" b="2050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15429" y="3706361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학교급식 통합 플랫폼 프로젝트는 정말 많은 걸 배운 경험이었습니다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업로드 기능 구현에서 여러 가지 어려움이 있었지만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결국 시스템을 완성할 수 있어서 뿌듯합니다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특히 실시간 급식 정보 제공과 사용자 편의를 고려한 기능 구현에 신경 썼고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팀원들과의 협업도 중요한 경험이었습니다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시간이 부족해 아쉬운 부분도 있었지만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통해 얻은 지식은 정말 값진 경험이었습니다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 더 발전된 시스템을 만들어가고 싶습니다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2414" y="1675989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개인적인 부분으로는 이것저것 구현해 보고 싶은 기능들이 많았고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PM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으로서는 팀원들을 위해 많은 도움이 되고 싶었습니다만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시간적 한계와 실력적 한계로 인해 원하던 결과물에는 도달하지 못했다는 느낌이 들어 많이 아쉽다는 생각이 듭니다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함께 의논하고 코딩을 진행하며 협업이라는 큰 것을 얻었다고 생각합니다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기반으로 계속 정진하여 좋은 개발자가 되도록 하겠습니다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3668" y="2696046"/>
            <a:ext cx="94474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진행하면서 실제 사용자들의 편의성을 고려하여 설계하는 것이 매우 중요하다는 것을 느꼈습니다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어려운 문제가 있을 때 팀원들의</a:t>
            </a:r>
            <a:endParaRPr lang="en-US" altLang="ko-KR" sz="11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아이디어를 배우고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함께 문제를 해결해 나가는 과정이 뜻 깊었고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 어떤 것들을 더 배우고 공부해 나가야 할 지 알 수 있어 감사한 경험이었습니다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PL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로서 부족한 점이 많았지만 잘 이끌어 준 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님과 따라주던 팀원들에게 감사하고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경험을 발판 삼아 앞으로도 함께 발전해 나가면 좋겠습니다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07411" y="4687085"/>
            <a:ext cx="94984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처음으로 제안서를 선택하여 프로젝트를 제작하였습니다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실력이 부족해 팀에게 피해를 줄까 걱정하여 조급하게 진행하였고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결과 처음에 기획한 기능이 </a:t>
            </a:r>
            <a:endParaRPr lang="en-US" altLang="ko-KR" sz="11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정상적으로 구현되지 않았습니다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 팀원들의 도움 덕분에 기능을 완성할 수 있었습니다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경험을 통해 협업의 중요성과 자신의 부족함을 깨닫게 되었습니다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마지막으로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6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개월 동안 함께 고생하신 팀원들 모두 감사드리며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각자 원하는 바를 이루길 기원합니다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87047" y="5697543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초기의 </a:t>
            </a:r>
            <a:r>
              <a:rPr lang="ko-KR" altLang="en-US" sz="1100" b="1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막연함과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걱정에도 불구하고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팀원들과 멘토 선생님의 협력 덕분에 많은 </a:t>
            </a:r>
            <a:r>
              <a:rPr lang="ko-KR" altLang="en-US" sz="1100" b="1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인사이트를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얻고 실행 결과물을 통해 성취감과 자신감을 얻을 수 있었습니다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경험은 저의 실력을 한 단계 끌어올리는 계기가 되었으며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앞으로도 더 나은 개발자로 성장하겠다는 다짐을 하게 되었습니다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뛰어난 팀원들과 함께 소중한 경험을 쌓고 의미 있는 결과물을 만들어 기쁘게 생각합니다</a:t>
            </a:r>
            <a:r>
              <a:rPr lang="en-US" altLang="ko-KR" sz="11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</a:p>
        </p:txBody>
      </p:sp>
    </p:spTree>
    <p:extLst>
      <p:ext uri="{BB962C8B-B14F-4D97-AF65-F5344CB8AC3E}">
        <p14:creationId xmlns:p14="http://schemas.microsoft.com/office/powerpoint/2010/main" val="64497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167" r="194" b="584"/>
          <a:stretch/>
        </p:blipFill>
        <p:spPr>
          <a:xfrm>
            <a:off x="-114300" y="2709862"/>
            <a:ext cx="4972511" cy="4275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-740" r="16023" b="740"/>
          <a:stretch/>
        </p:blipFill>
        <p:spPr>
          <a:xfrm flipH="1">
            <a:off x="8229599" y="2873818"/>
            <a:ext cx="3767884" cy="3984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6804" y="3040062"/>
            <a:ext cx="671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Question Time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19604" y="2887662"/>
            <a:ext cx="457200" cy="3048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99" y="2887663"/>
            <a:ext cx="457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68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6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5800" spc="-133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1" y="2502480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en-US" sz="4400" b="0" i="0" u="none" strike="noStrik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9449" y="4112867"/>
            <a:ext cx="829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</a:t>
            </a:r>
            <a:r>
              <a:rPr lang="en-US" altLang="ko-KR" sz="36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36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36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SchoolMeal</a:t>
            </a:r>
            <a:r>
              <a:rPr lang="ko-KR" altLang="en-US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이었습니다</a:t>
            </a:r>
            <a:r>
              <a:rPr lang="en-US" altLang="ko-KR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44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Google Shape;1120;p65" descr="AGV_vUdt_A4fRvVZIolKnO7U9Q2QNg5TwGb97VlHeXzxG5lQHi_HVzYR8zcukcsATMm-9WlHJLALMrU3Ka7QYFAxbJgcHud6Brulem7BSEr9ZtjnlZlN_hNd9N9XkJXbj7RiAzEVV40X8L1oDAvge4tyHw=s2048.png">
            <a:extLst>
              <a:ext uri="{FF2B5EF4-FFF2-40B4-BE49-F238E27FC236}">
                <a16:creationId xmlns:a16="http://schemas.microsoft.com/office/drawing/2014/main" id="{4B2E5F5C-DC6A-65D5-C582-A33F2AD713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5910" y="1761689"/>
            <a:ext cx="860177" cy="860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38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950762" y="25622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0762" y="19335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50762" y="38195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50762" y="31908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0762" y="50768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0762" y="44481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1290" y="25431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 Work</a:t>
            </a:r>
            <a:endParaRPr lang="ko-KR" altLang="en-US" sz="2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61290" y="19335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61290" y="38004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61290" y="31813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</a:t>
            </a:r>
            <a:endParaRPr lang="ko-KR" altLang="en-US" sz="2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290" y="507682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&amp; </a:t>
            </a:r>
            <a:r>
              <a:rPr lang="ko-KR" altLang="en-US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1290" y="44386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&amp; </a:t>
            </a:r>
            <a:r>
              <a:rPr lang="ko-KR" altLang="en-US" sz="2000" b="1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형성관리</a:t>
            </a:r>
            <a:endParaRPr lang="ko-KR" altLang="en-US" sz="2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50762" y="57150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61290" y="57150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2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79" y="2036009"/>
            <a:ext cx="392235" cy="4469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7" y="2671009"/>
            <a:ext cx="617216" cy="46231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568" y="3299659"/>
            <a:ext cx="1766432" cy="40345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7127151" y="3243107"/>
            <a:ext cx="1568031" cy="534837"/>
          </a:xfrm>
          <a:prstGeom prst="rect">
            <a:avLst/>
          </a:prstGeom>
        </p:spPr>
      </p:pic>
      <p:pic>
        <p:nvPicPr>
          <p:cNvPr id="33" name="Picture 10" descr="IntelliJ IDEA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87" y="3286861"/>
            <a:ext cx="432322" cy="4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Object 44"/>
          <p:cNvPicPr>
            <a:picLocks noChangeAspect="1"/>
          </p:cNvPicPr>
          <p:nvPr/>
        </p:nvPicPr>
        <p:blipFill rotWithShape="1">
          <a:blip r:embed="rId7" cstate="print"/>
          <a:srcRect r="17893" b="11066"/>
          <a:stretch/>
        </p:blipFill>
        <p:spPr>
          <a:xfrm>
            <a:off x="5091567" y="3939797"/>
            <a:ext cx="2295924" cy="3991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t="24837" r="11522" b="23070"/>
          <a:stretch/>
        </p:blipFill>
        <p:spPr>
          <a:xfrm>
            <a:off x="7528296" y="3922471"/>
            <a:ext cx="950686" cy="41962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0" y="4555090"/>
            <a:ext cx="1106640" cy="43918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9" t="16667" r="30379" b="19048"/>
          <a:stretch/>
        </p:blipFill>
        <p:spPr>
          <a:xfrm>
            <a:off x="6355413" y="4486190"/>
            <a:ext cx="585714" cy="54432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83" y="4561256"/>
            <a:ext cx="912836" cy="37741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87" y="4521045"/>
            <a:ext cx="855157" cy="4744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5471314" y="5227782"/>
            <a:ext cx="1135902" cy="4064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1" y="5131979"/>
            <a:ext cx="552980" cy="533835"/>
          </a:xfrm>
          <a:prstGeom prst="rect">
            <a:avLst/>
          </a:prstGeom>
        </p:spPr>
      </p:pic>
      <p:pic>
        <p:nvPicPr>
          <p:cNvPr id="42" name="Picture 8" descr="commerce-api-naver (커머스API관리자) · GitHub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78" y="5767933"/>
            <a:ext cx="545899" cy="54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3961" y="5861962"/>
            <a:ext cx="1301454" cy="35783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2352" y="5818087"/>
            <a:ext cx="394997" cy="4302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3150" y="2631437"/>
            <a:ext cx="1234392" cy="514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1428" y="4502816"/>
            <a:ext cx="573939" cy="523759"/>
          </a:xfrm>
          <a:prstGeom prst="rect">
            <a:avLst/>
          </a:prstGeom>
        </p:spPr>
      </p:pic>
      <p:pic>
        <p:nvPicPr>
          <p:cNvPr id="1030" name="Picture 6" descr="TensorFlow.js 소개 및 Python 모델 변환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8104"/>
          <a:stretch/>
        </p:blipFill>
        <p:spPr bwMode="auto">
          <a:xfrm>
            <a:off x="7819195" y="5759197"/>
            <a:ext cx="1157042" cy="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4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1722" y="-71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484866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61490" y="-1053425"/>
            <a:ext cx="1365504" cy="5634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4279" y="1420850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과정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064278" y="2411558"/>
            <a:ext cx="4959928" cy="0"/>
          </a:xfrm>
          <a:prstGeom prst="line">
            <a:avLst/>
          </a:prstGeom>
          <a:ln>
            <a:solidFill>
              <a:srgbClr val="4585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00661" y="2422639"/>
            <a:ext cx="198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Process</a:t>
            </a:r>
            <a:endParaRPr lang="ko-KR" altLang="en-US" i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3084" y="-7143"/>
            <a:ext cx="8226515" cy="6865143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531226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6699" y="4364832"/>
            <a:ext cx="2724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en-US" altLang="ko-KR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요구사항 명세서</a:t>
            </a:r>
            <a:endParaRPr lang="en-US" altLang="ko-KR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EXERD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endParaRPr lang="en-US" altLang="ko-KR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</a:t>
            </a:r>
            <a:r>
              <a:rPr lang="en-US" altLang="ko-KR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주요기능설명</a:t>
            </a:r>
            <a:r>
              <a:rPr lang="en-US" altLang="ko-KR" sz="1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5478" y="773408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2</a:t>
            </a:r>
            <a:endParaRPr lang="ko-KR" altLang="en-US" sz="1400" i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88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860"/>
          <a:stretch/>
        </p:blipFill>
        <p:spPr>
          <a:xfrm>
            <a:off x="276225" y="2146599"/>
            <a:ext cx="4979522" cy="398634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14306"/>
              </p:ext>
            </p:extLst>
          </p:nvPr>
        </p:nvGraphicFramePr>
        <p:xfrm>
          <a:off x="8562975" y="1905000"/>
          <a:ext cx="3384376" cy="1991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메인 페이지 진입 전 사용자 유형을 선택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영역 이용</a:t>
                      </a:r>
                      <a:r>
                        <a:rPr lang="en-US" altLang="ko-KR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</a:t>
                      </a:r>
                      <a:r>
                        <a:rPr lang="ko-KR" altLang="en-US" sz="850" b="0" baseline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영역 이용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모든 영역 이용가능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홈페이지 관리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영역 중 조회 기능만 가능</a:t>
                      </a:r>
                      <a:endParaRPr lang="en-US" altLang="ko-KR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유형 클릭 시 로그인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비회원으로 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랜딩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79" y="2857742"/>
            <a:ext cx="3302096" cy="256406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85825" y="5040802"/>
            <a:ext cx="2781300" cy="123617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순서도: 연결자 1"/>
          <p:cNvSpPr/>
          <p:nvPr/>
        </p:nvSpPr>
        <p:spPr>
          <a:xfrm>
            <a:off x="692759" y="4846578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4419600" y="5040801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296" y="2903599"/>
            <a:ext cx="2916703" cy="251820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362575" y="2814218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98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2923</Words>
  <Application>Microsoft Office PowerPoint</Application>
  <PresentationFormat>와이드스크린</PresentationFormat>
  <Paragraphs>707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Malgun Gothic</vt:lpstr>
      <vt:lpstr>함초롬돋움</vt:lpstr>
      <vt:lpstr>함초롬바탕</vt:lpstr>
      <vt:lpstr>Arial</vt:lpstr>
      <vt:lpstr>Wingdings</vt:lpstr>
      <vt:lpstr>Office 테마</vt:lpstr>
      <vt:lpstr>학교급식 통합 플랫폼</vt:lpstr>
      <vt:lpstr>PowerPoint 프레젠테이션</vt:lpstr>
      <vt:lpstr>PowerPoint 프레젠테이션</vt:lpstr>
      <vt:lpstr>PowerPoint 프레젠테이션</vt:lpstr>
      <vt:lpstr>프로젝트 개요(배경)</vt:lpstr>
      <vt:lpstr>프로젝트 개요(필요성 및 기대효과)</vt:lpstr>
      <vt:lpstr>개발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간트차트(일정관리표)</vt:lpstr>
      <vt:lpstr>간트차트(일정관리표)</vt:lpstr>
      <vt:lpstr>요구사항 정의서</vt:lpstr>
      <vt:lpstr>요구사항 정의서</vt:lpstr>
      <vt:lpstr>정책정의서</vt:lpstr>
      <vt:lpstr>유즈케이스(비회원)</vt:lpstr>
      <vt:lpstr>유즈케이스(유저-일반&amp;연계)</vt:lpstr>
      <vt:lpstr>유즈케이스(관리자-게시판 관리)</vt:lpstr>
      <vt:lpstr>유즈케이스(관리자-마이페이지)</vt:lpstr>
      <vt:lpstr>시퀀스다이어그램(Member_로그인)</vt:lpstr>
      <vt:lpstr>시퀀스다이어그램(Member_회원가입)</vt:lpstr>
      <vt:lpstr>시퀀스다이어그램(Member_계정찾기)</vt:lpstr>
      <vt:lpstr>시퀀스다이어그램(AdminNoitce)</vt:lpstr>
      <vt:lpstr>시퀀스다이어그램(Chat)</vt:lpstr>
      <vt:lpstr>시퀀스다이어그램(EduMaterialSharing)</vt:lpstr>
      <vt:lpstr>시퀀스다이어그램(ImageManage)</vt:lpstr>
      <vt:lpstr>시퀀스다이어그램(IngredientInfo)</vt:lpstr>
      <vt:lpstr>시퀀스다이어그램(CounselHistory)</vt:lpstr>
      <vt:lpstr>시퀀스다이어그램(MealCounsel)</vt:lpstr>
      <vt:lpstr>EXERD</vt:lpstr>
      <vt:lpstr>메뉴구조도(사이트맵)</vt:lpstr>
      <vt:lpstr>적용 기능(Context 1)</vt:lpstr>
      <vt:lpstr>적용 기능(Context 2)</vt:lpstr>
      <vt:lpstr>적용 기능(스프링 시큐리티/JWT)</vt:lpstr>
      <vt:lpstr>적용 기능(카카오 API 1/2)</vt:lpstr>
      <vt:lpstr>적용 기능(카카오 API 2/2)</vt:lpstr>
      <vt:lpstr>적용 기능(채팅 1/2)</vt:lpstr>
      <vt:lpstr>적용 기능(채팅 2/2)</vt:lpstr>
      <vt:lpstr>적용 기능(크롤링 1/2)</vt:lpstr>
      <vt:lpstr>적용 기능(크롤링 2/2)</vt:lpstr>
      <vt:lpstr>적용 기능(AI 분석 1/2)</vt:lpstr>
      <vt:lpstr>적용 기능(AI 분석 2/2)</vt:lpstr>
      <vt:lpstr>적용 기능(통계 1/2)</vt:lpstr>
      <vt:lpstr>적용 기능(통계 2/2)</vt:lpstr>
      <vt:lpstr>적용 기능(서식 파일 업로드 1/2)</vt:lpstr>
      <vt:lpstr>적용 기능(서식 파일 업로드 2/2)</vt:lpstr>
      <vt:lpstr>적용 기능(반응형 검색창 1/2)</vt:lpstr>
      <vt:lpstr>적용 기능(반응형 검색창 2/2)</vt:lpstr>
      <vt:lpstr>프로젝트 시연</vt:lpstr>
      <vt:lpstr>PowerPoint 프레젠테이션</vt:lpstr>
      <vt:lpstr>Q&amp;A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BIG119</dc:creator>
  <cp:lastModifiedBy>정화진</cp:lastModifiedBy>
  <cp:revision>242</cp:revision>
  <dcterms:created xsi:type="dcterms:W3CDTF">2024-12-24T07:01:32Z</dcterms:created>
  <dcterms:modified xsi:type="dcterms:W3CDTF">2025-01-09T00:29:57Z</dcterms:modified>
  <cp:version>1000.0000.01</cp:version>
</cp:coreProperties>
</file>